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891" r:id="rId2"/>
  </p:sldMasterIdLst>
  <p:notesMasterIdLst>
    <p:notesMasterId r:id="rId30"/>
  </p:notesMasterIdLst>
  <p:sldIdLst>
    <p:sldId id="263" r:id="rId3"/>
    <p:sldId id="1122" r:id="rId4"/>
    <p:sldId id="1131" r:id="rId5"/>
    <p:sldId id="1130" r:id="rId6"/>
    <p:sldId id="309" r:id="rId7"/>
    <p:sldId id="294" r:id="rId8"/>
    <p:sldId id="295" r:id="rId9"/>
    <p:sldId id="305" r:id="rId10"/>
    <p:sldId id="288" r:id="rId11"/>
    <p:sldId id="300" r:id="rId12"/>
    <p:sldId id="1133" r:id="rId13"/>
    <p:sldId id="274" r:id="rId14"/>
    <p:sldId id="1134" r:id="rId15"/>
    <p:sldId id="319" r:id="rId16"/>
    <p:sldId id="318" r:id="rId17"/>
    <p:sldId id="320" r:id="rId18"/>
    <p:sldId id="536" r:id="rId19"/>
    <p:sldId id="537" r:id="rId20"/>
    <p:sldId id="267" r:id="rId21"/>
    <p:sldId id="1167" r:id="rId22"/>
    <p:sldId id="1170" r:id="rId23"/>
    <p:sldId id="276" r:id="rId24"/>
    <p:sldId id="258" r:id="rId25"/>
    <p:sldId id="259" r:id="rId26"/>
    <p:sldId id="260" r:id="rId27"/>
    <p:sldId id="1139" r:id="rId28"/>
    <p:sldId id="114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B689C-2B3E-AF40-9528-D1E4C9FD3C7D}">
          <p14:sldIdLst>
            <p14:sldId id="263"/>
            <p14:sldId id="1122"/>
            <p14:sldId id="1131"/>
            <p14:sldId id="1130"/>
            <p14:sldId id="309"/>
            <p14:sldId id="294"/>
            <p14:sldId id="295"/>
            <p14:sldId id="305"/>
            <p14:sldId id="288"/>
            <p14:sldId id="300"/>
            <p14:sldId id="1133"/>
            <p14:sldId id="274"/>
            <p14:sldId id="1134"/>
            <p14:sldId id="319"/>
            <p14:sldId id="318"/>
            <p14:sldId id="320"/>
            <p14:sldId id="536"/>
            <p14:sldId id="537"/>
            <p14:sldId id="267"/>
            <p14:sldId id="1167"/>
            <p14:sldId id="1170"/>
            <p14:sldId id="276"/>
            <p14:sldId id="258"/>
            <p14:sldId id="259"/>
            <p14:sldId id="260"/>
            <p14:sldId id="1139"/>
            <p14:sldId id="11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1" autoAdjust="0"/>
    <p:restoredTop sz="94660"/>
  </p:normalViewPr>
  <p:slideViewPr>
    <p:cSldViewPr snapToGrid="0">
      <p:cViewPr varScale="1">
        <p:scale>
          <a:sx n="94" d="100"/>
          <a:sy n="94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26410;&#21629;&#21517;:Users:lixingjian:Documents:paper:AAAI18&#35770;&#25991;:rebutta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26410;&#21629;&#21517;:Users:lixingjian:Documents:paper:AAAI18&#35770;&#25991;:rebutt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408586019249899E-3"/>
          <c:y val="0"/>
          <c:w val="0.97988052459263797"/>
          <c:h val="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marker>
            <c:symbol val="none"/>
          </c:marker>
          <c:dPt>
            <c:idx val="0"/>
            <c:bubble3D val="0"/>
            <c:spPr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26A2-4778-9740-E21C2ABCCB1B}"/>
              </c:ext>
            </c:extLst>
          </c:dPt>
          <c:dPt>
            <c:idx val="1"/>
            <c:bubble3D val="0"/>
            <c:spPr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26A2-4778-9740-E21C2ABCCB1B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3-26A2-4778-9740-E21C2ABCCB1B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4-26A2-4778-9740-E21C2ABCCB1B}"/>
              </c:ext>
            </c:extLst>
          </c:dPt>
          <c:xVal>
            <c:numRef>
              <c:f>Sheet1!$A$2:$A$8</c:f>
              <c:numCache>
                <c:formatCode>General</c:formatCode>
                <c:ptCount val="7"/>
                <c:pt idx="0">
                  <c:v>2000</c:v>
                </c:pt>
                <c:pt idx="1">
                  <c:v>2006</c:v>
                </c:pt>
                <c:pt idx="2">
                  <c:v>2010</c:v>
                </c:pt>
                <c:pt idx="3">
                  <c:v>2012</c:v>
                </c:pt>
                <c:pt idx="4">
                  <c:v>2015</c:v>
                </c:pt>
                <c:pt idx="5">
                  <c:v>2016</c:v>
                </c:pt>
                <c:pt idx="6">
                  <c:v>2020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0.2</c:v>
                </c:pt>
                <c:pt idx="1">
                  <c:v>0.375</c:v>
                </c:pt>
                <c:pt idx="2">
                  <c:v>0.57599999999999996</c:v>
                </c:pt>
                <c:pt idx="3">
                  <c:v>0.8</c:v>
                </c:pt>
                <c:pt idx="4">
                  <c:v>1.06</c:v>
                </c:pt>
                <c:pt idx="5">
                  <c:v>1.232</c:v>
                </c:pt>
                <c:pt idx="6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6A2-4778-9740-E21C2ABCC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090208"/>
        <c:axId val="279182144"/>
      </c:scatterChart>
      <c:valAx>
        <c:axId val="354090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279182144"/>
        <c:crosses val="autoZero"/>
        <c:crossBetween val="midCat"/>
      </c:valAx>
      <c:valAx>
        <c:axId val="279182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3540902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altLang="zh-CN" sz="1400" dirty="0"/>
              <a:t>Average</a:t>
            </a:r>
            <a:r>
              <a:rPr lang="zh-CN" altLang="en-US" sz="1400" dirty="0"/>
              <a:t> </a:t>
            </a:r>
            <a:r>
              <a:rPr lang="en-US" altLang="zh-CN" sz="1400" dirty="0"/>
              <a:t>Activation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15</a:t>
            </a:r>
            <a:r>
              <a:rPr lang="zh-CN" altLang="en-US" sz="1400" dirty="0"/>
              <a:t> </a:t>
            </a:r>
            <a:r>
              <a:rPr lang="en-US" altLang="zh-CN" sz="1400" dirty="0" err="1"/>
              <a:t>Keypoints</a:t>
            </a:r>
            <a:endParaRPr lang="zh-CN" altLang="en-US" sz="1400" dirty="0"/>
          </a:p>
        </c:rich>
      </c:tx>
      <c:layout>
        <c:manualLayout>
          <c:xMode val="edge"/>
          <c:yMode val="edge"/>
          <c:x val="0.197329376854599"/>
          <c:y val="4.0219378427787902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'part locs'!$B$20</c:f>
              <c:strCache>
                <c:ptCount val="1"/>
                <c:pt idx="0">
                  <c:v>SRC-ORI</c:v>
                </c:pt>
              </c:strCache>
            </c:strRef>
          </c:tx>
          <c:invertIfNegative val="0"/>
          <c:cat>
            <c:strRef>
              <c:f>'part locs'!$A$36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'part locs'!$B$36</c:f>
              <c:numCache>
                <c:formatCode>General</c:formatCode>
                <c:ptCount val="1"/>
                <c:pt idx="0">
                  <c:v>5.2983203870466182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0-124B-AA91-0D87322017BD}"/>
            </c:ext>
          </c:extLst>
        </c:ser>
        <c:ser>
          <c:idx val="1"/>
          <c:order val="1"/>
          <c:tx>
            <c:strRef>
              <c:f>'part locs'!$C$20</c:f>
              <c:strCache>
                <c:ptCount val="1"/>
                <c:pt idx="0">
                  <c:v>L2</c:v>
                </c:pt>
              </c:strCache>
            </c:strRef>
          </c:tx>
          <c:invertIfNegative val="0"/>
          <c:cat>
            <c:strRef>
              <c:f>'part locs'!$A$36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'part locs'!$C$36</c:f>
              <c:numCache>
                <c:formatCode>General</c:formatCode>
                <c:ptCount val="1"/>
                <c:pt idx="0">
                  <c:v>5.3918989438899301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70-124B-AA91-0D87322017BD}"/>
            </c:ext>
          </c:extLst>
        </c:ser>
        <c:ser>
          <c:idx val="2"/>
          <c:order val="2"/>
          <c:tx>
            <c:strRef>
              <c:f>'part locs'!$D$20</c:f>
              <c:strCache>
                <c:ptCount val="1"/>
                <c:pt idx="0">
                  <c:v>L2-SP</c:v>
                </c:pt>
              </c:strCache>
            </c:strRef>
          </c:tx>
          <c:invertIfNegative val="0"/>
          <c:cat>
            <c:strRef>
              <c:f>'part locs'!$A$36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'part locs'!$D$36</c:f>
              <c:numCache>
                <c:formatCode>General</c:formatCode>
                <c:ptCount val="1"/>
                <c:pt idx="0">
                  <c:v>6.2577932227262156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70-124B-AA91-0D87322017BD}"/>
            </c:ext>
          </c:extLst>
        </c:ser>
        <c:ser>
          <c:idx val="3"/>
          <c:order val="3"/>
          <c:tx>
            <c:strRef>
              <c:f>'part locs'!$E$20</c:f>
              <c:strCache>
                <c:ptCount val="1"/>
                <c:pt idx="0">
                  <c:v>DELTA w/o ATT</c:v>
                </c:pt>
              </c:strCache>
            </c:strRef>
          </c:tx>
          <c:invertIfNegative val="0"/>
          <c:cat>
            <c:strRef>
              <c:f>'part locs'!$A$36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'part locs'!$E$36</c:f>
              <c:numCache>
                <c:formatCode>General</c:formatCode>
                <c:ptCount val="1"/>
                <c:pt idx="0">
                  <c:v>6.2404191309379762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70-124B-AA91-0D87322017BD}"/>
            </c:ext>
          </c:extLst>
        </c:ser>
        <c:ser>
          <c:idx val="4"/>
          <c:order val="4"/>
          <c:tx>
            <c:strRef>
              <c:f>'part locs'!$F$20</c:f>
              <c:strCache>
                <c:ptCount val="1"/>
                <c:pt idx="0">
                  <c:v>DELTA</c:v>
                </c:pt>
              </c:strCache>
            </c:strRef>
          </c:tx>
          <c:invertIfNegative val="0"/>
          <c:cat>
            <c:strRef>
              <c:f>'part locs'!$A$36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'part locs'!$F$36</c:f>
              <c:numCache>
                <c:formatCode>General</c:formatCode>
                <c:ptCount val="1"/>
                <c:pt idx="0">
                  <c:v>6.3677471947472872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0-124B-AA91-0D8732201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41783992"/>
        <c:axId val="-2141780936"/>
      </c:barChart>
      <c:catAx>
        <c:axId val="-214178399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2141780936"/>
        <c:crosses val="autoZero"/>
        <c:auto val="1"/>
        <c:lblAlgn val="ctr"/>
        <c:lblOffset val="100"/>
        <c:noMultiLvlLbl val="0"/>
      </c:catAx>
      <c:valAx>
        <c:axId val="-2141780936"/>
        <c:scaling>
          <c:orientation val="minMax"/>
          <c:min val="5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14178399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altLang="zh-CN" sz="1400"/>
              <a:t>Variance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Activations</a:t>
            </a:r>
            <a:r>
              <a:rPr lang="zh-CN" altLang="en-US" sz="1400"/>
              <a:t> </a:t>
            </a:r>
            <a:r>
              <a:rPr lang="en-US" altLang="zh-CN" sz="1400"/>
              <a:t>on</a:t>
            </a:r>
            <a:r>
              <a:rPr lang="zh-CN" altLang="en-US" sz="1400"/>
              <a:t> </a:t>
            </a:r>
            <a:r>
              <a:rPr lang="en-US" altLang="zh-CN" sz="1400"/>
              <a:t>15</a:t>
            </a:r>
            <a:r>
              <a:rPr lang="zh-CN" altLang="en-US" sz="1400"/>
              <a:t> </a:t>
            </a:r>
            <a:r>
              <a:rPr lang="en-US" altLang="zh-CN" sz="1400"/>
              <a:t>Keypoints</a:t>
            </a:r>
            <a:endParaRPr lang="zh-CN" altLang="en-US" sz="1400"/>
          </a:p>
        </c:rich>
      </c:tx>
      <c:layout>
        <c:manualLayout>
          <c:xMode val="edge"/>
          <c:yMode val="edge"/>
          <c:x val="0.197329376854599"/>
          <c:y val="4.0219378427787902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'part locs'!$B$20</c:f>
              <c:strCache>
                <c:ptCount val="1"/>
                <c:pt idx="0">
                  <c:v>SRC-ORI</c:v>
                </c:pt>
              </c:strCache>
            </c:strRef>
          </c:tx>
          <c:invertIfNegative val="0"/>
          <c:cat>
            <c:strRef>
              <c:f>'part locs'!$A$37</c:f>
              <c:strCache>
                <c:ptCount val="1"/>
                <c:pt idx="0">
                  <c:v>var</c:v>
                </c:pt>
              </c:strCache>
            </c:strRef>
          </c:cat>
          <c:val>
            <c:numRef>
              <c:f>'part locs'!$B$37</c:f>
              <c:numCache>
                <c:formatCode>General</c:formatCode>
                <c:ptCount val="1"/>
                <c:pt idx="0">
                  <c:v>1.623573930402991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E4-364E-B9F3-73CD8ADE91B6}"/>
            </c:ext>
          </c:extLst>
        </c:ser>
        <c:ser>
          <c:idx val="1"/>
          <c:order val="1"/>
          <c:tx>
            <c:strRef>
              <c:f>'part locs'!$C$20</c:f>
              <c:strCache>
                <c:ptCount val="1"/>
                <c:pt idx="0">
                  <c:v>L2</c:v>
                </c:pt>
              </c:strCache>
            </c:strRef>
          </c:tx>
          <c:invertIfNegative val="0"/>
          <c:cat>
            <c:strRef>
              <c:f>'part locs'!$A$37</c:f>
              <c:strCache>
                <c:ptCount val="1"/>
                <c:pt idx="0">
                  <c:v>var</c:v>
                </c:pt>
              </c:strCache>
            </c:strRef>
          </c:cat>
          <c:val>
            <c:numRef>
              <c:f>'part locs'!$C$37</c:f>
              <c:numCache>
                <c:formatCode>General</c:formatCode>
                <c:ptCount val="1"/>
                <c:pt idx="0">
                  <c:v>1.5709954877710099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E4-364E-B9F3-73CD8ADE91B6}"/>
            </c:ext>
          </c:extLst>
        </c:ser>
        <c:ser>
          <c:idx val="2"/>
          <c:order val="2"/>
          <c:tx>
            <c:strRef>
              <c:f>'part locs'!$D$20</c:f>
              <c:strCache>
                <c:ptCount val="1"/>
                <c:pt idx="0">
                  <c:v>L2-SP</c:v>
                </c:pt>
              </c:strCache>
            </c:strRef>
          </c:tx>
          <c:invertIfNegative val="0"/>
          <c:cat>
            <c:strRef>
              <c:f>'part locs'!$A$37</c:f>
              <c:strCache>
                <c:ptCount val="1"/>
                <c:pt idx="0">
                  <c:v>var</c:v>
                </c:pt>
              </c:strCache>
            </c:strRef>
          </c:cat>
          <c:val>
            <c:numRef>
              <c:f>'part locs'!$D$37</c:f>
              <c:numCache>
                <c:formatCode>General</c:formatCode>
                <c:ptCount val="1"/>
                <c:pt idx="0">
                  <c:v>2.9342216542392512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E4-364E-B9F3-73CD8ADE91B6}"/>
            </c:ext>
          </c:extLst>
        </c:ser>
        <c:ser>
          <c:idx val="3"/>
          <c:order val="3"/>
          <c:tx>
            <c:strRef>
              <c:f>'part locs'!$E$20</c:f>
              <c:strCache>
                <c:ptCount val="1"/>
                <c:pt idx="0">
                  <c:v>DELTA w/o ATT</c:v>
                </c:pt>
              </c:strCache>
            </c:strRef>
          </c:tx>
          <c:invertIfNegative val="0"/>
          <c:cat>
            <c:strRef>
              <c:f>'part locs'!$A$37</c:f>
              <c:strCache>
                <c:ptCount val="1"/>
                <c:pt idx="0">
                  <c:v>var</c:v>
                </c:pt>
              </c:strCache>
            </c:strRef>
          </c:cat>
          <c:val>
            <c:numRef>
              <c:f>'part locs'!$E$37</c:f>
              <c:numCache>
                <c:formatCode>General</c:formatCode>
                <c:ptCount val="1"/>
                <c:pt idx="0">
                  <c:v>2.975083557796824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E4-364E-B9F3-73CD8ADE91B6}"/>
            </c:ext>
          </c:extLst>
        </c:ser>
        <c:ser>
          <c:idx val="4"/>
          <c:order val="4"/>
          <c:tx>
            <c:strRef>
              <c:f>'part locs'!$F$20</c:f>
              <c:strCache>
                <c:ptCount val="1"/>
                <c:pt idx="0">
                  <c:v>DELTA</c:v>
                </c:pt>
              </c:strCache>
            </c:strRef>
          </c:tx>
          <c:invertIfNegative val="0"/>
          <c:cat>
            <c:strRef>
              <c:f>'part locs'!$A$37</c:f>
              <c:strCache>
                <c:ptCount val="1"/>
                <c:pt idx="0">
                  <c:v>var</c:v>
                </c:pt>
              </c:strCache>
            </c:strRef>
          </c:cat>
          <c:val>
            <c:numRef>
              <c:f>'part locs'!$F$37</c:f>
              <c:numCache>
                <c:formatCode>General</c:formatCode>
                <c:ptCount val="1"/>
                <c:pt idx="0">
                  <c:v>2.8277363331769689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E4-364E-B9F3-73CD8ADE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41744520"/>
        <c:axId val="-2141741464"/>
      </c:barChart>
      <c:catAx>
        <c:axId val="-214174452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2141741464"/>
        <c:crosses val="autoZero"/>
        <c:auto val="1"/>
        <c:lblAlgn val="ctr"/>
        <c:lblOffset val="100"/>
        <c:noMultiLvlLbl val="0"/>
      </c:catAx>
      <c:valAx>
        <c:axId val="-2141741464"/>
        <c:scaling>
          <c:orientation val="minMax"/>
          <c:max val="3"/>
          <c:min val="1.5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1417445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DEE2A-B344-4ED8-8C50-2A90484F4F1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40A49-9B13-4E20-9474-B51B8B4A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6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4227-9842-407A-9C91-690B407F565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04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4818" name="Rectangle 2"/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>
              <a:lnSpc>
                <a:spcPct val="117000"/>
              </a:lnSpc>
            </a:pPr>
            <a:endParaRPr lang="zh-CN" altLang="zh-CN" sz="1800" dirty="0">
              <a:latin typeface="Helvetica Neue" charset="0"/>
              <a:ea typeface="宋体" panose="02010600030101010101" pitchFamily="2" charset="-122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72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28C86-1A5F-4103-83EA-52F130E399A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4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508938" y="3491"/>
            <a:ext cx="3174125" cy="136635"/>
            <a:chOff x="2971800" y="1458310"/>
            <a:chExt cx="2380594" cy="102476"/>
          </a:xfrm>
        </p:grpSpPr>
        <p:sp>
          <p:nvSpPr>
            <p:cNvPr id="7" name="矩形 6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11172497" y="6306207"/>
            <a:ext cx="10405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34E472-F95D-422C-AA1E-FBC5F38D882C}" type="slidenum">
              <a:rPr lang="zh-CN" altLang="en-US" sz="1867" smtClean="0"/>
              <a:pPr algn="ctr"/>
              <a:t>‹#›</a:t>
            </a:fld>
            <a:endParaRPr lang="zh-CN" altLang="en-US" sz="18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9E864-7106-0E4A-A4CB-2252322A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1" y="354435"/>
            <a:ext cx="10515600" cy="759619"/>
          </a:xfrm>
          <a:prstGeom prst="rect">
            <a:avLst/>
          </a:prstGeom>
        </p:spPr>
        <p:txBody>
          <a:bodyPr/>
          <a:lstStyle>
            <a:lvl1pPr algn="l">
              <a:defRPr b="0" i="0">
                <a:latin typeface="Songti TC" panose="02010600040101010101" pitchFamily="2" charset="-120"/>
                <a:ea typeface="Songti TC" panose="02010600040101010101" pitchFamily="2" charset="-12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02B20D-174D-D74C-A133-F8C64F05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8" y="13443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1pPr>
            <a:lvl2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2pPr>
            <a:lvl3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3pPr>
            <a:lvl4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4pPr>
            <a:lvl5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02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1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6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0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03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74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5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24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82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39351" y="188640"/>
            <a:ext cx="11713301" cy="648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pic>
        <p:nvPicPr>
          <p:cNvPr id="4" name="Picture 3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56378" y="428094"/>
            <a:ext cx="2172241" cy="55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15415" y="2852936"/>
            <a:ext cx="10561173" cy="1143000"/>
          </a:xfrm>
          <a:prstGeom prst="rect">
            <a:avLst/>
          </a:prstGeom>
        </p:spPr>
        <p:txBody>
          <a:bodyPr lIns="91438" tIns="45719" rIns="91438" bIns="45719" anchor="ctr"/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9111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66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39351" y="188640"/>
            <a:ext cx="11713301" cy="648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pic>
        <p:nvPicPr>
          <p:cNvPr id="4" name="Picture 3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56378" y="428094"/>
            <a:ext cx="2172241" cy="55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15415" y="2852936"/>
            <a:ext cx="10561173" cy="1143000"/>
          </a:xfrm>
          <a:prstGeom prst="rect">
            <a:avLst/>
          </a:prstGeom>
        </p:spPr>
        <p:txBody>
          <a:bodyPr lIns="91438" tIns="45719" rIns="91438" bIns="45719" anchor="ctr"/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1337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508938" y="3491"/>
            <a:ext cx="3174125" cy="136635"/>
            <a:chOff x="2971800" y="1458310"/>
            <a:chExt cx="2380594" cy="102476"/>
          </a:xfrm>
        </p:grpSpPr>
        <p:sp>
          <p:nvSpPr>
            <p:cNvPr id="7" name="矩形 6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11172497" y="6306207"/>
            <a:ext cx="10405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34E472-F95D-422C-AA1E-FBC5F38D882C}" type="slidenum">
              <a:rPr lang="zh-CN" altLang="en-US" sz="1867" smtClean="0"/>
              <a:pPr algn="ctr"/>
              <a:t>‹#›</a:t>
            </a:fld>
            <a:endParaRPr lang="zh-CN" altLang="en-US" sz="18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9E864-7106-0E4A-A4CB-2252322A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1" y="354435"/>
            <a:ext cx="10515600" cy="759619"/>
          </a:xfrm>
          <a:prstGeom prst="rect">
            <a:avLst/>
          </a:prstGeom>
        </p:spPr>
        <p:txBody>
          <a:bodyPr/>
          <a:lstStyle>
            <a:lvl1pPr algn="l">
              <a:defRPr b="0" i="0">
                <a:latin typeface="Songti TC" panose="02010600040101010101" pitchFamily="2" charset="-120"/>
                <a:ea typeface="Songti TC" panose="02010600040101010101" pitchFamily="2" charset="-12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02B20D-174D-D74C-A133-F8C64F05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8" y="13443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1pPr>
            <a:lvl2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2pPr>
            <a:lvl3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3pPr>
            <a:lvl4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4pPr>
            <a:lvl5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815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底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16535" y="4438135"/>
            <a:ext cx="157101" cy="183885"/>
          </a:xfrm>
          <a:prstGeom prst="rect">
            <a:avLst/>
          </a:prstGeom>
        </p:spPr>
        <p:txBody>
          <a:bodyPr lIns="19526" tIns="19526" rIns="19526" bIns="19526"/>
          <a:lstStyle>
            <a:lvl1pPr defTabSz="366579">
              <a:defRPr sz="9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62295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1E50C2-8DDC-491C-8678-89D474AB886B}" type="slidenum">
              <a:rPr lang="zh-CN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4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654914" y="1241630"/>
            <a:ext cx="8882173" cy="223002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4914" y="3532580"/>
            <a:ext cx="8882173" cy="76162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829488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39351" y="188640"/>
            <a:ext cx="11713301" cy="648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pic>
        <p:nvPicPr>
          <p:cNvPr id="4" name="Picture 3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56378" y="428094"/>
            <a:ext cx="2172241" cy="55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15415" y="2852936"/>
            <a:ext cx="10561173" cy="1143000"/>
          </a:xfrm>
          <a:prstGeom prst="rect">
            <a:avLst/>
          </a:prstGeom>
        </p:spPr>
        <p:txBody>
          <a:bodyPr lIns="91438" tIns="45719" rIns="91438" bIns="45719" anchor="ctr"/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324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508938" y="3491"/>
            <a:ext cx="3174125" cy="136635"/>
            <a:chOff x="2971800" y="1458310"/>
            <a:chExt cx="2380594" cy="102476"/>
          </a:xfrm>
        </p:grpSpPr>
        <p:sp>
          <p:nvSpPr>
            <p:cNvPr id="7" name="矩形 6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11172497" y="6306207"/>
            <a:ext cx="10405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34E472-F95D-422C-AA1E-FBC5F38D882C}" type="slidenum">
              <a:rPr lang="zh-CN" altLang="en-US" sz="1867" smtClean="0"/>
              <a:pPr algn="ctr"/>
              <a:t>‹#›</a:t>
            </a:fld>
            <a:endParaRPr lang="zh-CN" altLang="en-US" sz="18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9E864-7106-0E4A-A4CB-2252322A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1" y="354435"/>
            <a:ext cx="10515600" cy="759619"/>
          </a:xfrm>
          <a:prstGeom prst="rect">
            <a:avLst/>
          </a:prstGeom>
        </p:spPr>
        <p:txBody>
          <a:bodyPr/>
          <a:lstStyle>
            <a:lvl1pPr algn="l">
              <a:defRPr b="0" i="0">
                <a:latin typeface="Songti TC" panose="02010600040101010101" pitchFamily="2" charset="-120"/>
                <a:ea typeface="Songti TC" panose="02010600040101010101" pitchFamily="2" charset="-12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02B20D-174D-D74C-A133-F8C64F05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8" y="13443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1pPr>
            <a:lvl2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2pPr>
            <a:lvl3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3pPr>
            <a:lvl4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4pPr>
            <a:lvl5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4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底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16535" y="4438135"/>
            <a:ext cx="157101" cy="183885"/>
          </a:xfrm>
          <a:prstGeom prst="rect">
            <a:avLst/>
          </a:prstGeom>
        </p:spPr>
        <p:txBody>
          <a:bodyPr lIns="19526" tIns="19526" rIns="19526" bIns="19526"/>
          <a:lstStyle>
            <a:lvl1pPr defTabSz="366579">
              <a:defRPr sz="9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24607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39351" y="188640"/>
            <a:ext cx="11713301" cy="648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pic>
        <p:nvPicPr>
          <p:cNvPr id="4" name="Picture 3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56378" y="428094"/>
            <a:ext cx="2172241" cy="55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15415" y="2852936"/>
            <a:ext cx="10561173" cy="1143000"/>
          </a:xfrm>
          <a:prstGeom prst="rect">
            <a:avLst/>
          </a:prstGeom>
        </p:spPr>
        <p:txBody>
          <a:bodyPr lIns="91438" tIns="45719" rIns="91438" bIns="45719" anchor="ctr"/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9918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508938" y="3491"/>
            <a:ext cx="3174125" cy="136635"/>
            <a:chOff x="2971800" y="1458310"/>
            <a:chExt cx="2380594" cy="102476"/>
          </a:xfrm>
        </p:grpSpPr>
        <p:sp>
          <p:nvSpPr>
            <p:cNvPr id="7" name="矩形 6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11172497" y="6306207"/>
            <a:ext cx="10405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434E472-F95D-422C-AA1E-FBC5F38D882C}" type="slidenum">
              <a:rPr lang="zh-CN" altLang="en-US" sz="1867" smtClean="0"/>
              <a:pPr algn="ctr"/>
              <a:t>‹#›</a:t>
            </a:fld>
            <a:endParaRPr lang="zh-CN" altLang="en-US" sz="18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9E864-7106-0E4A-A4CB-2252322A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01" y="354435"/>
            <a:ext cx="10515600" cy="759619"/>
          </a:xfrm>
          <a:prstGeom prst="rect">
            <a:avLst/>
          </a:prstGeom>
        </p:spPr>
        <p:txBody>
          <a:bodyPr/>
          <a:lstStyle>
            <a:lvl1pPr algn="l">
              <a:defRPr b="0" i="0">
                <a:latin typeface="Songti TC" panose="02010600040101010101" pitchFamily="2" charset="-120"/>
                <a:ea typeface="Songti TC" panose="02010600040101010101" pitchFamily="2" charset="-12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02B20D-174D-D74C-A133-F8C64F05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8" y="13443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1pPr>
            <a:lvl2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2pPr>
            <a:lvl3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3pPr>
            <a:lvl4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4pPr>
            <a:lvl5pPr>
              <a:defRPr b="0" i="0">
                <a:latin typeface="Songti TC Light" panose="02010600040101010101" pitchFamily="2" charset="-120"/>
                <a:ea typeface="Songti TC Light" panose="02010600040101010101" pitchFamily="2" charset="-12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98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5BCCDC-C431-2348-B1DF-F1F71EDF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4F571-B54E-9841-864F-5A1C84D5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D0631-D814-BB45-AB24-9E09C7177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C8FD-5306-D34F-824F-8535B0431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6A1CE-F21E-8045-8080-B0414E04C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21" r:id="rId5"/>
    <p:sldLayoutId id="2147483722" r:id="rId6"/>
    <p:sldLayoutId id="2147483845" r:id="rId7"/>
    <p:sldLayoutId id="2147483842" r:id="rId8"/>
    <p:sldLayoutId id="214748384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42B6-5F3C-CD44-A2C5-FF9AF04AB643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9AB90-0AEA-4548-97C4-DE39A2D53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50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tiff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54.tiff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sites.google.com/site/haoyixiongshomepage/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6680" y="1934795"/>
            <a:ext cx="114786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Industrializing AI with Baidu </a:t>
            </a:r>
            <a:r>
              <a:rPr lang="en-US" altLang="ja-JP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AutoDL</a:t>
            </a:r>
            <a:endParaRPr lang="en-US" altLang="ja-JP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Haoyi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Xiong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Ph.D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Han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Big Data Lab,  Baidu, Inc.</a:t>
            </a:r>
          </a:p>
        </p:txBody>
      </p:sp>
      <p:sp>
        <p:nvSpPr>
          <p:cNvPr id="2" name="AutoShape 8" descr="IMG_3740.jpg">
            <a:extLst>
              <a:ext uri="{FF2B5EF4-FFF2-40B4-BE49-F238E27FC236}">
                <a16:creationId xmlns:a16="http://schemas.microsoft.com/office/drawing/2014/main" id="{63D1828A-CA57-4747-85B9-47940D148C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36A035FE-DA5C-CF4A-B56D-0DE89CB6C5BB}"/>
              </a:ext>
            </a:extLst>
          </p:cNvPr>
          <p:cNvSpPr/>
          <p:nvPr/>
        </p:nvSpPr>
        <p:spPr>
          <a:xfrm>
            <a:off x="7504208" y="320619"/>
            <a:ext cx="4331111" cy="840658"/>
          </a:xfrm>
          <a:prstGeom prst="round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AFBB4-F490-EA42-B01B-F38CD479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318" y="320619"/>
            <a:ext cx="3175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8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426023" y="2360427"/>
            <a:ext cx="9010602" cy="3017857"/>
            <a:chOff x="-18874" y="0"/>
            <a:chExt cx="20345125" cy="6814593"/>
          </a:xfrm>
          <a:solidFill>
            <a:srgbClr val="2C3039"/>
          </a:solidFill>
        </p:grpSpPr>
        <p:sp>
          <p:nvSpPr>
            <p:cNvPr id="4" name="AutoShape 6"/>
            <p:cNvSpPr>
              <a:spLocks/>
            </p:cNvSpPr>
            <p:nvPr/>
          </p:nvSpPr>
          <p:spPr bwMode="auto">
            <a:xfrm>
              <a:off x="13610" y="5544592"/>
              <a:ext cx="3810001" cy="1270001"/>
            </a:xfrm>
            <a:prstGeom prst="roundRect">
              <a:avLst>
                <a:gd name="adj" fmla="val 4000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5" name="AutoShape 7"/>
            <p:cNvSpPr>
              <a:spLocks/>
            </p:cNvSpPr>
            <p:nvPr/>
          </p:nvSpPr>
          <p:spPr bwMode="auto">
            <a:xfrm>
              <a:off x="6911" y="2772295"/>
              <a:ext cx="3810001" cy="1270001"/>
            </a:xfrm>
            <a:prstGeom prst="roundRect">
              <a:avLst>
                <a:gd name="adj" fmla="val 4000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6" name="AutoShape 8"/>
            <p:cNvSpPr>
              <a:spLocks/>
            </p:cNvSpPr>
            <p:nvPr/>
          </p:nvSpPr>
          <p:spPr bwMode="auto">
            <a:xfrm>
              <a:off x="5010770" y="4524131"/>
              <a:ext cx="2326671" cy="1089154"/>
            </a:xfrm>
            <a:prstGeom prst="roundRect">
              <a:avLst>
                <a:gd name="adj" fmla="val 3491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7" name="AutoShape 9"/>
            <p:cNvSpPr>
              <a:spLocks/>
            </p:cNvSpPr>
            <p:nvPr/>
          </p:nvSpPr>
          <p:spPr bwMode="auto">
            <a:xfrm>
              <a:off x="0" y="0"/>
              <a:ext cx="3810000" cy="1270000"/>
            </a:xfrm>
            <a:prstGeom prst="roundRect">
              <a:avLst>
                <a:gd name="adj" fmla="val 4000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8" name="AutoShape 10"/>
            <p:cNvSpPr>
              <a:spLocks/>
            </p:cNvSpPr>
            <p:nvPr/>
          </p:nvSpPr>
          <p:spPr bwMode="auto">
            <a:xfrm>
              <a:off x="6911" y="1386147"/>
              <a:ext cx="3810001" cy="1270001"/>
            </a:xfrm>
            <a:prstGeom prst="roundRect">
              <a:avLst>
                <a:gd name="adj" fmla="val 4000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9" name="AutoShape 11"/>
            <p:cNvSpPr>
              <a:spLocks/>
            </p:cNvSpPr>
            <p:nvPr/>
          </p:nvSpPr>
          <p:spPr bwMode="auto">
            <a:xfrm>
              <a:off x="13610" y="4158444"/>
              <a:ext cx="3810001" cy="1270001"/>
            </a:xfrm>
            <a:prstGeom prst="roundRect">
              <a:avLst>
                <a:gd name="adj" fmla="val 4000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0" name="Text Box 12"/>
            <p:cNvSpPr txBox="1">
              <a:spLocks/>
            </p:cNvSpPr>
            <p:nvPr/>
          </p:nvSpPr>
          <p:spPr bwMode="auto">
            <a:xfrm>
              <a:off x="74439" y="297016"/>
              <a:ext cx="3490390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 charset="0"/>
                </a:rPr>
                <a:t>Picture dataset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endParaRPr>
            </a:p>
          </p:txBody>
        </p:sp>
        <p:sp>
          <p:nvSpPr>
            <p:cNvPr id="11" name="Text Box 13"/>
            <p:cNvSpPr txBox="1">
              <a:spLocks/>
            </p:cNvSpPr>
            <p:nvPr/>
          </p:nvSpPr>
          <p:spPr bwMode="auto">
            <a:xfrm>
              <a:off x="-18874" y="1652716"/>
              <a:ext cx="3855954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 charset="0"/>
                </a:rPr>
                <a:t>Dialogue dataset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endParaRPr>
            </a:p>
          </p:txBody>
        </p:sp>
        <p:sp>
          <p:nvSpPr>
            <p:cNvPr id="12" name="Text Box 14"/>
            <p:cNvSpPr txBox="1">
              <a:spLocks/>
            </p:cNvSpPr>
            <p:nvPr/>
          </p:nvSpPr>
          <p:spPr bwMode="auto">
            <a:xfrm>
              <a:off x="341558" y="3152883"/>
              <a:ext cx="3316657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 charset="0"/>
                </a:rPr>
                <a:t>Sound dataset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endParaRPr>
            </a:p>
          </p:txBody>
        </p:sp>
        <p:sp>
          <p:nvSpPr>
            <p:cNvPr id="13" name="Text Box 15"/>
            <p:cNvSpPr txBox="1">
              <a:spLocks/>
            </p:cNvSpPr>
            <p:nvPr/>
          </p:nvSpPr>
          <p:spPr bwMode="auto">
            <a:xfrm>
              <a:off x="466595" y="4424960"/>
              <a:ext cx="3171880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Regular" charset="0"/>
                </a:rPr>
                <a:t>Video dataset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4809601" y="1952058"/>
              <a:ext cx="2378346" cy="1"/>
            </a:xfrm>
            <a:prstGeom prst="line">
              <a:avLst/>
            </a:prstGeom>
            <a:grpFill/>
            <a:ln w="38100" cap="flat" cmpd="sng">
              <a:solidFill>
                <a:srgbClr val="2C3039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5" name="AutoShape 17"/>
            <p:cNvSpPr>
              <a:spLocks/>
            </p:cNvSpPr>
            <p:nvPr/>
          </p:nvSpPr>
          <p:spPr bwMode="auto">
            <a:xfrm>
              <a:off x="14948927" y="12700"/>
              <a:ext cx="5377324" cy="2641600"/>
            </a:xfrm>
            <a:prstGeom prst="roundRect">
              <a:avLst>
                <a:gd name="adj" fmla="val 1921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6" name="Text Box 18"/>
            <p:cNvSpPr txBox="1">
              <a:spLocks/>
            </p:cNvSpPr>
            <p:nvPr/>
          </p:nvSpPr>
          <p:spPr bwMode="auto">
            <a:xfrm>
              <a:off x="15567578" y="708833"/>
              <a:ext cx="4431443" cy="1249336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pPr>
                <a:defRPr sz="440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650" dirty="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Cloud independent </a:t>
              </a:r>
            </a:p>
            <a:p>
              <a:pPr>
                <a:defRPr sz="440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650" dirty="0" err="1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RestAPI</a:t>
              </a:r>
              <a:endParaRPr lang="zh-CN" altLang="zh-CN" sz="1650" dirty="0">
                <a:solidFill>
                  <a:srgbClr val="EEBD54"/>
                </a:solidFill>
                <a:latin typeface="PingFang SC Regular"/>
                <a:ea typeface="PingFang SC Regular"/>
                <a:cs typeface="PingFang SC Regular"/>
                <a:sym typeface="PingFang SC Semibold" charset="0"/>
              </a:endParaRPr>
            </a:p>
          </p:txBody>
        </p:sp>
        <p:sp>
          <p:nvSpPr>
            <p:cNvPr id="17" name="AutoShape 19"/>
            <p:cNvSpPr>
              <a:spLocks/>
            </p:cNvSpPr>
            <p:nvPr/>
          </p:nvSpPr>
          <p:spPr bwMode="auto">
            <a:xfrm>
              <a:off x="14948927" y="4031574"/>
              <a:ext cx="5377324" cy="2635446"/>
            </a:xfrm>
            <a:prstGeom prst="roundRect">
              <a:avLst>
                <a:gd name="adj" fmla="val 1926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8" name="Text Box 20"/>
            <p:cNvSpPr txBox="1">
              <a:spLocks/>
            </p:cNvSpPr>
            <p:nvPr/>
          </p:nvSpPr>
          <p:spPr bwMode="auto">
            <a:xfrm>
              <a:off x="15348558" y="4676694"/>
              <a:ext cx="3830616" cy="1249336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pPr>
                <a:defRPr sz="440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650" dirty="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Intelligent device</a:t>
              </a:r>
            </a:p>
            <a:p>
              <a:pPr>
                <a:defRPr sz="440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lang="en-US" altLang="zh-CN" sz="1650" dirty="0">
                  <a:solidFill>
                    <a:srgbClr val="EEBD54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 local computing</a:t>
              </a:r>
              <a:endParaRPr lang="zh-CN" altLang="zh-CN" sz="1650" dirty="0">
                <a:solidFill>
                  <a:srgbClr val="EEBD54"/>
                </a:solidFill>
                <a:latin typeface="PingFang SC Regular"/>
                <a:ea typeface="PingFang SC Regular"/>
                <a:cs typeface="PingFang SC Regular"/>
                <a:sym typeface="PingFang SC Semibold" charset="0"/>
              </a:endParaRPr>
            </a:p>
          </p:txBody>
        </p:sp>
        <p:sp>
          <p:nvSpPr>
            <p:cNvPr id="19" name="AutoShape 21"/>
            <p:cNvSpPr>
              <a:spLocks/>
            </p:cNvSpPr>
            <p:nvPr/>
          </p:nvSpPr>
          <p:spPr bwMode="auto">
            <a:xfrm>
              <a:off x="14051418" y="782897"/>
              <a:ext cx="756913" cy="54658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39" y="21594"/>
                  </a:moveTo>
                  <a:lnTo>
                    <a:pt x="79" y="21600"/>
                  </a:lnTo>
                  <a:lnTo>
                    <a:pt x="0" y="0"/>
                  </a:lnTo>
                  <a:lnTo>
                    <a:pt x="21600" y="4"/>
                  </a:lnTo>
                </a:path>
              </a:pathLst>
            </a:custGeom>
            <a:grpFill/>
            <a:ln w="38100" cap="flat" cmpd="sng">
              <a:solidFill>
                <a:srgbClr val="2C3039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pic>
          <p:nvPicPr>
            <p:cNvPr id="20" name="Picture 22" descr="pasted-imag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433" y="1583798"/>
              <a:ext cx="3478086" cy="598827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" name="Text Box 23"/>
            <p:cNvSpPr txBox="1">
              <a:spLocks/>
            </p:cNvSpPr>
            <p:nvPr/>
          </p:nvSpPr>
          <p:spPr bwMode="auto">
            <a:xfrm>
              <a:off x="1500805" y="5734318"/>
              <a:ext cx="812008" cy="623847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zh-CN" altLang="zh-CN" sz="150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PingFang SC Regular" charset="0"/>
                  <a:sym typeface="PingFang SC Regular" charset="0"/>
                </a:rPr>
                <a:t>……</a:t>
              </a:r>
            </a:p>
          </p:txBody>
        </p:sp>
        <p:sp>
          <p:nvSpPr>
            <p:cNvPr id="22" name="Text Box 24"/>
            <p:cNvSpPr txBox="1">
              <a:spLocks/>
            </p:cNvSpPr>
            <p:nvPr/>
          </p:nvSpPr>
          <p:spPr bwMode="auto">
            <a:xfrm>
              <a:off x="5010771" y="4756782"/>
              <a:ext cx="2281932" cy="623847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50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Semibold" charset="0"/>
                </a:rPr>
                <a:t>Machining</a:t>
              </a:r>
              <a:endParaRPr lang="zh-CN" altLang="zh-CN" sz="150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Semibold" charset="0"/>
              </a:endParaRPr>
            </a:p>
          </p:txBody>
        </p:sp>
        <p:sp>
          <p:nvSpPr>
            <p:cNvPr id="23" name="AutoShape 25"/>
            <p:cNvSpPr>
              <a:spLocks/>
            </p:cNvSpPr>
            <p:nvPr/>
          </p:nvSpPr>
          <p:spPr bwMode="auto">
            <a:xfrm>
              <a:off x="7433298" y="4524132"/>
              <a:ext cx="1733333" cy="1089154"/>
            </a:xfrm>
            <a:prstGeom prst="roundRect">
              <a:avLst>
                <a:gd name="adj" fmla="val 3491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24" name="Text Box 26"/>
            <p:cNvSpPr txBox="1">
              <a:spLocks/>
            </p:cNvSpPr>
            <p:nvPr/>
          </p:nvSpPr>
          <p:spPr bwMode="auto">
            <a:xfrm>
              <a:off x="7651460" y="4730724"/>
              <a:ext cx="1354922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Semibold" charset="0"/>
                </a:rPr>
                <a:t>Study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Semibold" charset="0"/>
              </a:endParaRPr>
            </a:p>
          </p:txBody>
        </p:sp>
        <p:sp>
          <p:nvSpPr>
            <p:cNvPr id="25" name="AutoShape 27"/>
            <p:cNvSpPr>
              <a:spLocks/>
            </p:cNvSpPr>
            <p:nvPr/>
          </p:nvSpPr>
          <p:spPr bwMode="auto">
            <a:xfrm>
              <a:off x="9480653" y="4524132"/>
              <a:ext cx="1733334" cy="1089154"/>
            </a:xfrm>
            <a:prstGeom prst="roundRect">
              <a:avLst>
                <a:gd name="adj" fmla="val 3491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26" name="Text Box 28"/>
            <p:cNvSpPr txBox="1">
              <a:spLocks/>
            </p:cNvSpPr>
            <p:nvPr/>
          </p:nvSpPr>
          <p:spPr bwMode="auto">
            <a:xfrm>
              <a:off x="9515048" y="4763301"/>
              <a:ext cx="1608284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Semibold" charset="0"/>
                </a:rPr>
                <a:t>Deploy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Semibold" charset="0"/>
              </a:endParaRPr>
            </a:p>
          </p:txBody>
        </p:sp>
        <p:sp>
          <p:nvSpPr>
            <p:cNvPr id="27" name="AutoShape 29"/>
            <p:cNvSpPr>
              <a:spLocks/>
            </p:cNvSpPr>
            <p:nvPr/>
          </p:nvSpPr>
          <p:spPr bwMode="auto">
            <a:xfrm>
              <a:off x="11450576" y="4524132"/>
              <a:ext cx="2025639" cy="1089154"/>
            </a:xfrm>
            <a:prstGeom prst="roundRect">
              <a:avLst>
                <a:gd name="adj" fmla="val 3491"/>
              </a:avLst>
            </a:prstGeom>
            <a:grpFill/>
            <a:ln>
              <a:solidFill>
                <a:srgbClr val="2C3039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28" name="Text Box 30"/>
            <p:cNvSpPr txBox="1">
              <a:spLocks/>
            </p:cNvSpPr>
            <p:nvPr/>
          </p:nvSpPr>
          <p:spPr bwMode="auto">
            <a:xfrm>
              <a:off x="11450575" y="4704308"/>
              <a:ext cx="2025638" cy="675971"/>
            </a:xfrm>
            <a:prstGeom prst="rect">
              <a:avLst/>
            </a:prstGeom>
            <a:grpFill/>
            <a:ln>
              <a:solidFill>
                <a:srgbClr val="2C3039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2500" tIns="22500" rIns="22500" bIns="22500" anchor="ctr">
              <a:spAutoFit/>
            </a:bodyPr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r>
                <a:rPr lang="en-US" altLang="zh-CN" sz="1650" dirty="0">
                  <a:solidFill>
                    <a:srgbClr val="FFFFFF"/>
                  </a:solidFill>
                  <a:latin typeface="PingFang SC Regular"/>
                  <a:ea typeface="PingFang SC Regular"/>
                  <a:cs typeface="PingFang SC Regular"/>
                  <a:sym typeface="PingFang SC Semibold" charset="0"/>
                </a:rPr>
                <a:t>Deploy</a:t>
              </a:r>
              <a:endParaRPr lang="zh-CN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Semibold" charset="0"/>
              </a:endParaRPr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>
              <a:off x="11361005" y="1952058"/>
              <a:ext cx="2682220" cy="1"/>
            </a:xfrm>
            <a:prstGeom prst="line">
              <a:avLst/>
            </a:prstGeom>
            <a:grpFill/>
            <a:ln w="38100" cap="flat" cmpd="sng">
              <a:solidFill>
                <a:srgbClr val="2C303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30" name="AutoShape 32"/>
            <p:cNvSpPr>
              <a:spLocks/>
            </p:cNvSpPr>
            <p:nvPr/>
          </p:nvSpPr>
          <p:spPr bwMode="auto">
            <a:xfrm flipH="1">
              <a:off x="3821107" y="718880"/>
              <a:ext cx="971501" cy="54785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39" y="21594"/>
                  </a:moveTo>
                  <a:lnTo>
                    <a:pt x="79" y="21600"/>
                  </a:lnTo>
                  <a:lnTo>
                    <a:pt x="0" y="0"/>
                  </a:lnTo>
                  <a:lnTo>
                    <a:pt x="21600" y="4"/>
                  </a:lnTo>
                </a:path>
              </a:pathLst>
            </a:custGeom>
            <a:grpFill/>
            <a:ln w="38100" cap="flat" cmpd="sng">
              <a:solidFill>
                <a:srgbClr val="2C3039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31" name="AutoShape 33"/>
            <p:cNvSpPr>
              <a:spLocks/>
            </p:cNvSpPr>
            <p:nvPr/>
          </p:nvSpPr>
          <p:spPr bwMode="auto">
            <a:xfrm rot="16200000" flipH="1">
              <a:off x="9073398" y="741107"/>
              <a:ext cx="502913" cy="59865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401" y="21595"/>
                  </a:moveTo>
                  <a:lnTo>
                    <a:pt x="120" y="21600"/>
                  </a:lnTo>
                  <a:cubicBezTo>
                    <a:pt x="100" y="18000"/>
                    <a:pt x="80" y="14400"/>
                    <a:pt x="60" y="10800"/>
                  </a:cubicBezTo>
                  <a:cubicBezTo>
                    <a:pt x="40" y="7200"/>
                    <a:pt x="20" y="3600"/>
                    <a:pt x="0" y="0"/>
                  </a:cubicBezTo>
                  <a:lnTo>
                    <a:pt x="21600" y="3"/>
                  </a:lnTo>
                </a:path>
              </a:pathLst>
            </a:custGeom>
            <a:grpFill/>
            <a:ln w="38100" cap="flat" cmpd="sng">
              <a:solidFill>
                <a:srgbClr val="2C3039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 flipV="1">
              <a:off x="9274476" y="2559942"/>
              <a:ext cx="1" cy="902462"/>
            </a:xfrm>
            <a:prstGeom prst="line">
              <a:avLst/>
            </a:prstGeom>
            <a:grpFill/>
            <a:ln w="38100" cap="flat" cmpd="sng">
              <a:solidFill>
                <a:srgbClr val="2C303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1pPr>
              <a:lvl2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2pPr>
              <a:lvl3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3pPr>
              <a:lvl4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4pPr>
              <a:lvl5pPr defTabSz="825500"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defRPr>
              </a:lvl9pPr>
            </a:lstStyle>
            <a:p>
              <a:endParaRPr lang="zh-CN" altLang="zh-CN" sz="15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 charset="0"/>
                <a:sym typeface="Helvetica Neue Medium" charset="0"/>
              </a:endParaRPr>
            </a:p>
          </p:txBody>
        </p:sp>
      </p:grpSp>
      <p:sp>
        <p:nvSpPr>
          <p:cNvPr id="33" name="Text Box 35"/>
          <p:cNvSpPr txBox="1">
            <a:spLocks/>
          </p:cNvSpPr>
          <p:nvPr/>
        </p:nvSpPr>
        <p:spPr bwMode="auto">
          <a:xfrm>
            <a:off x="583579" y="363487"/>
            <a:ext cx="10716669" cy="5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500" tIns="22500" rIns="22500" bIns="22500" anchor="ctr">
            <a:spAutoFit/>
          </a:bodyPr>
          <a:lstStyle>
            <a:lvl1pPr defTabSz="825500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1pPr>
            <a:lvl2pPr defTabSz="825500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defTabSz="825500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defTabSz="825500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defTabSz="825500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indent="914400" defTabSz="8255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indent="914400" defTabSz="8255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indent="914400" defTabSz="8255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indent="914400" defTabSz="8255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 altLang="zh-CN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Baidu </a:t>
            </a:r>
            <a:r>
              <a:rPr lang="en-US" altLang="zh-CN" sz="3150" b="1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AutoDL</a:t>
            </a:r>
            <a:r>
              <a:rPr lang="en-US" altLang="zh-CN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 Service Provision through </a:t>
            </a:r>
            <a:r>
              <a:rPr lang="en-US" altLang="zh-CN" sz="3150" b="1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EasyDL</a:t>
            </a:r>
            <a:endParaRPr lang="zh-CN" altLang="zh-CN" sz="3150" b="1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  <a:sym typeface="PingFang SC Regular" charset="0"/>
            </a:endParaRPr>
          </a:p>
        </p:txBody>
      </p:sp>
      <p:sp>
        <p:nvSpPr>
          <p:cNvPr id="34" name="Text Box 36"/>
          <p:cNvSpPr txBox="1">
            <a:spLocks/>
          </p:cNvSpPr>
          <p:nvPr/>
        </p:nvSpPr>
        <p:spPr bwMode="auto">
          <a:xfrm>
            <a:off x="362403" y="1568087"/>
            <a:ext cx="10937845" cy="55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912813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1pPr>
            <a:lvl2pPr defTabSz="912813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defTabSz="912813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defTabSz="912813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defTabSz="912813"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indent="914400" defTabSz="912813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indent="914400" defTabSz="912813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indent="914400" defTabSz="912813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indent="914400" defTabSz="912813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r>
              <a:rPr lang="en-US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Producing high quality models for a wide spectrum of tasks, such as image classification and object detection</a:t>
            </a:r>
          </a:p>
          <a:p>
            <a:r>
              <a:rPr lang="en-US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Capable of handling more than 6,000 </a:t>
            </a:r>
            <a:r>
              <a:rPr lang="en-US" altLang="zh-CN" sz="1650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EasyDL</a:t>
            </a:r>
            <a:r>
              <a:rPr lang="en-US" altLang="zh-CN" sz="165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 charset="0"/>
              </a:rPr>
              <a:t> developers designing and tuning DNNs in parallel</a:t>
            </a:r>
            <a:endParaRPr lang="zh-CN" altLang="zh-CN" sz="1650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  <a:sym typeface="PingFang SC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64E-2F86-9849-917F-83907347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Times" pitchFamily="2" charset="0"/>
              </a:rPr>
              <a:t>About Baidu </a:t>
            </a:r>
            <a:r>
              <a:rPr lang="en-US" altLang="ja-JP" dirty="0" err="1">
                <a:latin typeface="Times" pitchFamily="2" charset="0"/>
              </a:rPr>
              <a:t>AutoDL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7362-B982-1847-942A-7DD4E427C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42" y="1344386"/>
            <a:ext cx="10515600" cy="4764865"/>
          </a:xfrm>
        </p:spPr>
        <p:txBody>
          <a:bodyPr>
            <a:normAutofit/>
          </a:bodyPr>
          <a:lstStyle/>
          <a:p>
            <a:r>
              <a:rPr lang="en-US" altLang="zh-Hans" sz="2400" dirty="0">
                <a:latin typeface="Times" pitchFamily="2" charset="0"/>
              </a:rPr>
              <a:t>Baidu </a:t>
            </a:r>
            <a:r>
              <a:rPr lang="en-US" altLang="zh-Hans" sz="2400" dirty="0" err="1">
                <a:latin typeface="Times" pitchFamily="2" charset="0"/>
              </a:rPr>
              <a:t>AutoDL</a:t>
            </a:r>
            <a:r>
              <a:rPr lang="en-US" altLang="zh-Hans" sz="2400" dirty="0">
                <a:latin typeface="Times" pitchFamily="2" charset="0"/>
              </a:rPr>
              <a:t> Platform</a:t>
            </a:r>
          </a:p>
          <a:p>
            <a:pPr lvl="1"/>
            <a:endParaRPr lang="en-US" altLang="zh-Hans" sz="2000" dirty="0">
              <a:latin typeface="Times" pitchFamily="2" charset="0"/>
            </a:endParaRPr>
          </a:p>
          <a:p>
            <a:pPr lvl="1"/>
            <a:r>
              <a:rPr lang="en-US" altLang="zh-Hans" sz="2000" dirty="0" err="1">
                <a:latin typeface="Times" pitchFamily="2" charset="0"/>
              </a:rPr>
              <a:t>AutoDL</a:t>
            </a:r>
            <a:r>
              <a:rPr lang="en-US" altLang="zh-Hans" sz="2000" dirty="0">
                <a:latin typeface="Times" pitchFamily="2" charset="0"/>
              </a:rPr>
              <a:t> Design – neural architecture search systems for automated DNN designs</a:t>
            </a:r>
          </a:p>
          <a:p>
            <a:pPr lvl="1"/>
            <a:endParaRPr lang="en-US" altLang="zh-Hans" sz="2000" dirty="0">
              <a:latin typeface="Times" pitchFamily="2" charset="0"/>
            </a:endParaRPr>
          </a:p>
          <a:p>
            <a:pPr lvl="1"/>
            <a:r>
              <a:rPr lang="en-US" altLang="zh-Hans" sz="2000" dirty="0" err="1">
                <a:latin typeface="Times" pitchFamily="2" charset="0"/>
              </a:rPr>
              <a:t>AutoDL</a:t>
            </a:r>
            <a:r>
              <a:rPr lang="en-US" altLang="zh-Hans" sz="2000" dirty="0">
                <a:latin typeface="Times" pitchFamily="2" charset="0"/>
              </a:rPr>
              <a:t> Transfer – automated pre-trained DNN model sourcing and knowledge transfer</a:t>
            </a:r>
          </a:p>
          <a:p>
            <a:pPr lvl="1"/>
            <a:endParaRPr lang="en-US" altLang="zh-Hans" sz="2000" dirty="0">
              <a:latin typeface="Times" pitchFamily="2" charset="0"/>
            </a:endParaRPr>
          </a:p>
          <a:p>
            <a:pPr lvl="1"/>
            <a:r>
              <a:rPr lang="en-US" altLang="zh-Hans" sz="2000" dirty="0" err="1">
                <a:latin typeface="Times" pitchFamily="2" charset="0"/>
              </a:rPr>
              <a:t>AutoDL</a:t>
            </a:r>
            <a:r>
              <a:rPr lang="en-US" altLang="zh-Hans" sz="2000" dirty="0">
                <a:latin typeface="Times" pitchFamily="2" charset="0"/>
              </a:rPr>
              <a:t> </a:t>
            </a:r>
            <a:r>
              <a:rPr lang="en-US" altLang="zh-Hans" sz="2000" dirty="0" err="1">
                <a:latin typeface="Times" pitchFamily="2" charset="0"/>
              </a:rPr>
              <a:t>Finetuner</a:t>
            </a:r>
            <a:r>
              <a:rPr lang="en-US" altLang="zh-Hans" sz="2000" dirty="0">
                <a:latin typeface="Times" pitchFamily="2" charset="0"/>
              </a:rPr>
              <a:t> – automated DNN training with </a:t>
            </a:r>
            <a:r>
              <a:rPr lang="en-US" altLang="zh-Hans" sz="2000" dirty="0" err="1">
                <a:latin typeface="Times" pitchFamily="2" charset="0"/>
              </a:rPr>
              <a:t>hyperparameter</a:t>
            </a:r>
            <a:r>
              <a:rPr lang="en-US" altLang="zh-Hans" sz="2000" dirty="0">
                <a:latin typeface="Times" pitchFamily="2" charset="0"/>
              </a:rPr>
              <a:t> optimization</a:t>
            </a:r>
          </a:p>
          <a:p>
            <a:pPr lvl="1"/>
            <a:endParaRPr lang="en-US" altLang="zh-Hans" sz="2000" dirty="0">
              <a:latin typeface="Times" pitchFamily="2" charset="0"/>
            </a:endParaRPr>
          </a:p>
          <a:p>
            <a:pPr lvl="1"/>
            <a:r>
              <a:rPr lang="en-US" altLang="zh-Hans" sz="2000" dirty="0" err="1">
                <a:latin typeface="Times" pitchFamily="2" charset="0"/>
              </a:rPr>
              <a:t>AutoDL</a:t>
            </a:r>
            <a:r>
              <a:rPr lang="en-US" altLang="zh-Hans" sz="2000" dirty="0">
                <a:latin typeface="Times" pitchFamily="2" charset="0"/>
              </a:rPr>
              <a:t> Federation – automated federated learning with horizontal/vertical separation </a:t>
            </a:r>
          </a:p>
          <a:p>
            <a:pPr lvl="1"/>
            <a:endParaRPr lang="en-US" altLang="zh-Hans" sz="2000" dirty="0">
              <a:latin typeface="Times" pitchFamily="2" charset="0"/>
            </a:endParaRPr>
          </a:p>
          <a:p>
            <a:pPr lvl="1"/>
            <a:r>
              <a:rPr lang="en-US" altLang="zh-Hans" sz="2000" dirty="0" err="1">
                <a:latin typeface="Times" pitchFamily="2" charset="0"/>
              </a:rPr>
              <a:t>AutoDL</a:t>
            </a:r>
            <a:r>
              <a:rPr lang="en-US" altLang="zh-Hans" sz="2000" dirty="0">
                <a:latin typeface="Times" pitchFamily="2" charset="0"/>
              </a:rPr>
              <a:t> Edge–automated DNN training and inference over mobile devices</a:t>
            </a:r>
          </a:p>
        </p:txBody>
      </p:sp>
    </p:spTree>
    <p:extLst>
      <p:ext uri="{BB962C8B-B14F-4D97-AF65-F5344CB8AC3E}">
        <p14:creationId xmlns:p14="http://schemas.microsoft.com/office/powerpoint/2010/main" val="332030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AutoDL 2.0 Design"/>
          <p:cNvSpPr txBox="1"/>
          <p:nvPr/>
        </p:nvSpPr>
        <p:spPr>
          <a:xfrm>
            <a:off x="1113152" y="3344302"/>
            <a:ext cx="2872811" cy="476257"/>
          </a:xfrm>
          <a:prstGeom prst="rect">
            <a:avLst/>
          </a:prstGeom>
          <a:ln w="12700">
            <a:miter lim="400000"/>
          </a:ln>
          <a:effectLst>
            <a:outerShdw blurRad="114300" dist="12700" dir="54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534" tIns="13534" rIns="13534" bIns="13534"/>
          <a:lstStyle>
            <a:lvl1pPr algn="r" defTabSz="457200">
              <a:defRPr sz="6400">
                <a:solidFill>
                  <a:srgbClr val="EFBF55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2400" dirty="0" err="1"/>
              <a:t>AutoDL</a:t>
            </a:r>
            <a:r>
              <a:rPr lang="en-US" sz="2400" dirty="0"/>
              <a:t> </a:t>
            </a:r>
            <a:r>
              <a:rPr sz="2400" dirty="0"/>
              <a:t>Design</a:t>
            </a:r>
          </a:p>
        </p:txBody>
      </p:sp>
      <p:sp>
        <p:nvSpPr>
          <p:cNvPr id="510" name="通过 Auto DL 技术设计的网络正确率 97% 以上…"/>
          <p:cNvSpPr txBox="1"/>
          <p:nvPr/>
        </p:nvSpPr>
        <p:spPr>
          <a:xfrm>
            <a:off x="512536" y="3849094"/>
            <a:ext cx="4011392" cy="882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1664" tIns="21664" rIns="21664" bIns="21664" anchor="ctr"/>
          <a:lstStyle/>
          <a:p>
            <a:pPr marL="107156" indent="-107156" algn="r"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ym typeface="PingFang SC Regular"/>
              </a:rPr>
              <a:t>The accuracy of the network designed by Auto DL technology is over 98%, which is higher than the networks designed by any human experts or other architecture search algorithms.</a:t>
            </a:r>
          </a:p>
          <a:p>
            <a:pPr marL="107156" indent="-107156" algn="r"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ym typeface="PingFang SC Regular"/>
              </a:rPr>
              <a:t>CIFAR 10 is a major image classification</a:t>
            </a:r>
            <a:r>
              <a:rPr lang="zh-Hans" altLang="en-US" sz="1275" dirty="0">
                <a:sym typeface="PingFang SC Regular"/>
              </a:rPr>
              <a:t> </a:t>
            </a:r>
            <a:r>
              <a:rPr lang="en-US" altLang="zh-Hans" sz="1275" dirty="0">
                <a:sym typeface="PingFang SC Regular"/>
              </a:rPr>
              <a:t>dataset</a:t>
            </a:r>
            <a:r>
              <a:rPr lang="en-US" altLang="zh-CN" sz="1275" dirty="0">
                <a:sym typeface="PingFang SC Regular"/>
              </a:rPr>
              <a:t> for Benchmark</a:t>
            </a:r>
            <a:endParaRPr sz="1275" dirty="0"/>
          </a:p>
        </p:txBody>
      </p:sp>
      <p:sp>
        <p:nvSpPr>
          <p:cNvPr id="512" name="AutoDL 2.0 Design - 已全面超越专家手工设计的深度学习网络"/>
          <p:cNvSpPr txBox="1"/>
          <p:nvPr/>
        </p:nvSpPr>
        <p:spPr>
          <a:xfrm>
            <a:off x="298510" y="441116"/>
            <a:ext cx="11696579" cy="98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18" tIns="6018" rIns="6018" bIns="6018">
            <a:sp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3150" b="1" dirty="0" err="1">
                <a:latin typeface="Times" pitchFamily="2" charset="0"/>
              </a:rPr>
              <a:t>AutoDL</a:t>
            </a:r>
            <a:r>
              <a:rPr sz="3150" b="1" dirty="0">
                <a:latin typeface="Times" pitchFamily="2" charset="0"/>
              </a:rPr>
              <a:t> </a:t>
            </a:r>
            <a:r>
              <a:rPr sz="3150" b="1" dirty="0">
                <a:solidFill>
                  <a:srgbClr val="FFFFFF"/>
                </a:solidFill>
                <a:latin typeface="Times" pitchFamily="2" charset="0"/>
                <a:ea typeface="PingFang SC Regular"/>
                <a:cs typeface="PingFang SC Regular"/>
              </a:rPr>
              <a:t>Design</a:t>
            </a:r>
            <a:r>
              <a:rPr sz="3150" b="1" dirty="0">
                <a:latin typeface="Times" pitchFamily="2" charset="0"/>
              </a:rPr>
              <a:t> -</a:t>
            </a:r>
            <a:r>
              <a:rPr lang="en-US" sz="3150" b="1" dirty="0">
                <a:latin typeface="Times" pitchFamily="2" charset="0"/>
              </a:rPr>
              <a:t> </a:t>
            </a:r>
            <a:r>
              <a:rPr lang="en-US" altLang="zh-CN" sz="3150" b="1" dirty="0">
                <a:latin typeface="Times" pitchFamily="2" charset="0"/>
                <a:sym typeface="PingFang SC Regular"/>
              </a:rPr>
              <a:t>Beyond all Manual Design Networks and </a:t>
            </a:r>
          </a:p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3150" b="1" dirty="0">
                <a:latin typeface="Times" pitchFamily="2" charset="0"/>
                <a:sym typeface="PingFang SC Regular"/>
              </a:rPr>
              <a:t>(so far all) Architecture Search Algorithms</a:t>
            </a:r>
            <a:endParaRPr sz="3150" b="1" dirty="0">
              <a:latin typeface="Times" pitchFamily="2" charset="0"/>
            </a:endParaRPr>
          </a:p>
        </p:txBody>
      </p:sp>
      <p:graphicFrame>
        <p:nvGraphicFramePr>
          <p:cNvPr id="513" name="表格"/>
          <p:cNvGraphicFramePr/>
          <p:nvPr>
            <p:extLst>
              <p:ext uri="{D42A27DB-BD31-4B8C-83A1-F6EECF244321}">
                <p14:modId xmlns:p14="http://schemas.microsoft.com/office/powerpoint/2010/main" val="3359993664"/>
              </p:ext>
            </p:extLst>
          </p:nvPr>
        </p:nvGraphicFramePr>
        <p:xfrm>
          <a:off x="4771050" y="2095798"/>
          <a:ext cx="6769829" cy="4256662"/>
        </p:xfrm>
        <a:graphic>
          <a:graphicData uri="http://schemas.openxmlformats.org/drawingml/2006/table">
            <a:tbl>
              <a:tblPr bandRow="1"/>
              <a:tblGrid>
                <a:gridCol w="1831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6100"/>
                        </a:lnSpc>
                        <a:defRPr sz="1800"/>
                      </a:pPr>
                      <a:r>
                        <a:rPr sz="130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Model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100"/>
                        </a:lnSpc>
                        <a:defRPr sz="1800"/>
                      </a:pPr>
                      <a:r>
                        <a:rPr sz="130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Acc.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100"/>
                        </a:lnSpc>
                        <a:defRPr sz="1800"/>
                      </a:pPr>
                      <a:r>
                        <a:rPr sz="130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Model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100"/>
                        </a:lnSpc>
                        <a:defRPr sz="1800"/>
                      </a:pPr>
                      <a:r>
                        <a:rPr sz="130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Acc.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vgg_15_BN_64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93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resnet_v2_bottleneck_164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94.2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vgg_16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93.6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wide_resnet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95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resnet_32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92.5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densenet_BC_100_12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95.5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resnet_44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93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resnext_29_8x64d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96.2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resnet_56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93.3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shake_shake_64d_cutout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97.1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157"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resnet_110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93.5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100" dirty="0" err="1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AutoDL</a:t>
                      </a:r>
                      <a:endParaRPr sz="1100" dirty="0">
                        <a:solidFill>
                          <a:srgbClr val="EFBF55"/>
                        </a:solidFill>
                        <a:latin typeface="PingFang SC Regular"/>
                        <a:ea typeface="PingFang SC Regular"/>
                        <a:cs typeface="PingFang SC Regular"/>
                        <a:sym typeface="PingFang SC Regular"/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1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9</a:t>
                      </a:r>
                      <a:r>
                        <a:rPr lang="en-US" sz="11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8</a:t>
                      </a:r>
                      <a:r>
                        <a:rPr sz="11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.</a:t>
                      </a:r>
                      <a:r>
                        <a:rPr lang="en-US" altLang="zh-Hans" sz="11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03</a:t>
                      </a:r>
                      <a:endParaRPr sz="1100" dirty="0">
                        <a:solidFill>
                          <a:srgbClr val="EFBF55"/>
                        </a:solidFill>
                        <a:latin typeface="PingFang SC Regular"/>
                        <a:ea typeface="PingFang SC Regular"/>
                        <a:cs typeface="PingFang SC Regular"/>
                        <a:sym typeface="PingFang SC Regular"/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7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AutoDL 2.0 Design - 已全面超越专家手工设计的深度学习网络"/>
          <p:cNvSpPr txBox="1"/>
          <p:nvPr/>
        </p:nvSpPr>
        <p:spPr>
          <a:xfrm>
            <a:off x="-177800" y="98261"/>
            <a:ext cx="11645900" cy="99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18" tIns="6018" rIns="6018" bIns="6018">
            <a:sp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3200" b="1" dirty="0" err="1"/>
              <a:t>AutoDL</a:t>
            </a:r>
            <a:r>
              <a:rPr sz="3200" b="1" dirty="0"/>
              <a:t> </a:t>
            </a:r>
            <a:r>
              <a:rPr sz="320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Design</a:t>
            </a:r>
            <a:r>
              <a:rPr lang="en-US" sz="320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StyleNAS</a:t>
            </a:r>
            <a:r>
              <a:rPr lang="en-US" sz="320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 –</a:t>
            </a:r>
            <a:r>
              <a:rPr sz="3200" b="1" dirty="0"/>
              <a:t> </a:t>
            </a:r>
            <a:r>
              <a:rPr lang="en-US" sz="3200" b="1" dirty="0"/>
              <a:t>the</a:t>
            </a:r>
            <a:r>
              <a:rPr lang="zh-Hans" altLang="en-US" sz="3200" b="1" dirty="0">
                <a:sym typeface="PingFang SC Regular"/>
              </a:rPr>
              <a:t> </a:t>
            </a:r>
            <a:r>
              <a:rPr lang="en-US" altLang="zh-Hans" sz="3200" b="1" dirty="0">
                <a:sym typeface="PingFang SC Regular"/>
              </a:rPr>
              <a:t>World</a:t>
            </a:r>
            <a:r>
              <a:rPr lang="zh-Hans" altLang="en-US" sz="3200" b="1" dirty="0">
                <a:sym typeface="PingFang SC Regular"/>
              </a:rPr>
              <a:t> </a:t>
            </a:r>
            <a:r>
              <a:rPr lang="en-US" altLang="zh-Hans" sz="3200" b="1" dirty="0">
                <a:sym typeface="PingFang SC Regular"/>
              </a:rPr>
              <a:t>First “Design-by-Design” Style Transfer Neural Networks </a:t>
            </a:r>
            <a:endParaRPr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76F5D-4665-854A-B45C-74657CD3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9" y="1198388"/>
            <a:ext cx="5475201" cy="2587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473CC0-3C4C-BD4F-A64B-89F42A21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55" y="1095300"/>
            <a:ext cx="5596146" cy="5279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DD902-4D21-9046-A22B-956D066B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28" y="3785927"/>
            <a:ext cx="5475201" cy="2397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87A538-759E-A24F-BC7D-79483473E365}"/>
              </a:ext>
            </a:extLst>
          </p:cNvPr>
          <p:cNvSpPr/>
          <p:nvPr/>
        </p:nvSpPr>
        <p:spPr>
          <a:xfrm>
            <a:off x="0" y="6266810"/>
            <a:ext cx="63354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StyleNAS</a:t>
            </a:r>
            <a:r>
              <a:rPr lang="en-US" sz="1100" dirty="0"/>
              <a:t>: An Empirical Study of Neural Architecture Search to Uncover Surprisingly Fast End-to-End Universal Style Transfer Networks J An, H </a:t>
            </a:r>
            <a:r>
              <a:rPr lang="en-US" sz="1100" dirty="0" err="1"/>
              <a:t>Xiong</a:t>
            </a:r>
            <a:r>
              <a:rPr lang="en-US" sz="1100" dirty="0"/>
              <a:t>, J Ma, J Luo, J </a:t>
            </a:r>
            <a:r>
              <a:rPr lang="en-US" sz="1100" dirty="0" err="1"/>
              <a:t>Huan</a:t>
            </a:r>
            <a:r>
              <a:rPr lang="en-US" sz="1100" dirty="0"/>
              <a:t> - </a:t>
            </a:r>
            <a:r>
              <a:rPr lang="en-US" sz="1100" dirty="0" err="1"/>
              <a:t>arXiv</a:t>
            </a:r>
            <a:r>
              <a:rPr lang="en-US" sz="1100" dirty="0"/>
              <a:t> preprint arXiv:1906.02470, 2019</a:t>
            </a:r>
          </a:p>
        </p:txBody>
      </p:sp>
    </p:spTree>
    <p:extLst>
      <p:ext uri="{BB962C8B-B14F-4D97-AF65-F5344CB8AC3E}">
        <p14:creationId xmlns:p14="http://schemas.microsoft.com/office/powerpoint/2010/main" val="77392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708268" y="1325625"/>
            <a:ext cx="7153031" cy="4440175"/>
            <a:chOff x="749453" y="215558"/>
            <a:chExt cx="11035803" cy="6560296"/>
          </a:xfrm>
        </p:grpSpPr>
        <p:sp>
          <p:nvSpPr>
            <p:cNvPr id="5" name="梯形 4"/>
            <p:cNvSpPr/>
            <p:nvPr/>
          </p:nvSpPr>
          <p:spPr>
            <a:xfrm rot="5400000">
              <a:off x="2508434" y="631373"/>
              <a:ext cx="1700505" cy="868876"/>
            </a:xfrm>
            <a:prstGeom prst="trapezoid">
              <a:avLst>
                <a:gd name="adj" fmla="val 17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梯形 6"/>
            <p:cNvSpPr/>
            <p:nvPr/>
          </p:nvSpPr>
          <p:spPr>
            <a:xfrm rot="5400000">
              <a:off x="4096890" y="634305"/>
              <a:ext cx="1435437" cy="868876"/>
            </a:xfrm>
            <a:prstGeom prst="trapezoid">
              <a:avLst>
                <a:gd name="adj" fmla="val 17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梯形 7"/>
            <p:cNvSpPr/>
            <p:nvPr/>
          </p:nvSpPr>
          <p:spPr>
            <a:xfrm rot="5400000">
              <a:off x="5609153" y="639840"/>
              <a:ext cx="1187303" cy="868876"/>
            </a:xfrm>
            <a:prstGeom prst="trapezoid">
              <a:avLst>
                <a:gd name="adj" fmla="val 17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梯形 9"/>
            <p:cNvSpPr/>
            <p:nvPr/>
          </p:nvSpPr>
          <p:spPr>
            <a:xfrm rot="5400000">
              <a:off x="7047075" y="618674"/>
              <a:ext cx="907904" cy="868876"/>
            </a:xfrm>
            <a:prstGeom prst="trapezoid">
              <a:avLst>
                <a:gd name="adj" fmla="val 672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27" y="479358"/>
              <a:ext cx="1545600" cy="1159200"/>
            </a:xfrm>
            <a:prstGeom prst="rect">
              <a:avLst/>
            </a:prstGeom>
          </p:spPr>
        </p:pic>
        <p:cxnSp>
          <p:nvCxnSpPr>
            <p:cNvPr id="13" name="直线连接符 12"/>
            <p:cNvCxnSpPr>
              <a:stCxn id="11" idx="3"/>
              <a:endCxn id="5" idx="2"/>
            </p:cNvCxnSpPr>
            <p:nvPr/>
          </p:nvCxnSpPr>
          <p:spPr>
            <a:xfrm>
              <a:off x="2295928" y="1058959"/>
              <a:ext cx="628321" cy="68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stCxn id="5" idx="0"/>
              <a:endCxn id="7" idx="2"/>
            </p:cNvCxnSpPr>
            <p:nvPr/>
          </p:nvCxnSpPr>
          <p:spPr>
            <a:xfrm>
              <a:off x="3793124" y="1065811"/>
              <a:ext cx="587045" cy="29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>
              <a:endCxn id="8" idx="2"/>
            </p:cNvCxnSpPr>
            <p:nvPr/>
          </p:nvCxnSpPr>
          <p:spPr>
            <a:xfrm>
              <a:off x="5249045" y="1061890"/>
              <a:ext cx="519320" cy="12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endCxn id="10" idx="2"/>
            </p:cNvCxnSpPr>
            <p:nvPr/>
          </p:nvCxnSpPr>
          <p:spPr>
            <a:xfrm flipV="1">
              <a:off x="6637242" y="1053112"/>
              <a:ext cx="429348" cy="5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/>
            <p:nvPr/>
          </p:nvCxnSpPr>
          <p:spPr>
            <a:xfrm>
              <a:off x="3984977" y="1074279"/>
              <a:ext cx="0" cy="140188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 flipV="1">
              <a:off x="3984978" y="2476162"/>
              <a:ext cx="617255" cy="8467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2573869" y="2590704"/>
              <a:ext cx="2282507" cy="476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i="1" dirty="0"/>
                <a:t>N</a:t>
              </a:r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feature</a:t>
              </a:r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maps</a:t>
              </a:r>
              <a:endParaRPr kumimoji="1" lang="zh-CN" altLang="en-US" sz="1200" i="1" dirty="0"/>
            </a:p>
          </p:txBody>
        </p:sp>
        <p:cxnSp>
          <p:nvCxnSpPr>
            <p:cNvPr id="58" name="直线连接符 57"/>
            <p:cNvCxnSpPr>
              <a:stCxn id="49" idx="0"/>
            </p:cNvCxnSpPr>
            <p:nvPr/>
          </p:nvCxnSpPr>
          <p:spPr>
            <a:xfrm>
              <a:off x="7777162" y="2307167"/>
              <a:ext cx="334531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梯形 64"/>
            <p:cNvSpPr/>
            <p:nvPr/>
          </p:nvSpPr>
          <p:spPr>
            <a:xfrm rot="5400000">
              <a:off x="2508434" y="5430986"/>
              <a:ext cx="1700505" cy="868876"/>
            </a:xfrm>
            <a:prstGeom prst="trapezoid">
              <a:avLst>
                <a:gd name="adj" fmla="val 17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梯形 65"/>
            <p:cNvSpPr/>
            <p:nvPr/>
          </p:nvSpPr>
          <p:spPr>
            <a:xfrm rot="5400000">
              <a:off x="4096890" y="5433918"/>
              <a:ext cx="1435437" cy="868876"/>
            </a:xfrm>
            <a:prstGeom prst="trapezoid">
              <a:avLst>
                <a:gd name="adj" fmla="val 17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梯形 66"/>
            <p:cNvSpPr/>
            <p:nvPr/>
          </p:nvSpPr>
          <p:spPr>
            <a:xfrm rot="5400000">
              <a:off x="5609153" y="5439453"/>
              <a:ext cx="1187303" cy="868876"/>
            </a:xfrm>
            <a:prstGeom prst="trapezoid">
              <a:avLst>
                <a:gd name="adj" fmla="val 17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梯形 67"/>
            <p:cNvSpPr/>
            <p:nvPr/>
          </p:nvSpPr>
          <p:spPr>
            <a:xfrm rot="5400000">
              <a:off x="7047075" y="5418287"/>
              <a:ext cx="907904" cy="868876"/>
            </a:xfrm>
            <a:prstGeom prst="trapezoid">
              <a:avLst>
                <a:gd name="adj" fmla="val 672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53" y="5281903"/>
              <a:ext cx="1545600" cy="1159200"/>
            </a:xfrm>
            <a:prstGeom prst="rect">
              <a:avLst/>
            </a:prstGeom>
          </p:spPr>
        </p:pic>
        <p:cxnSp>
          <p:nvCxnSpPr>
            <p:cNvPr id="70" name="直线连接符 69"/>
            <p:cNvCxnSpPr>
              <a:stCxn id="69" idx="3"/>
              <a:endCxn id="65" idx="2"/>
            </p:cNvCxnSpPr>
            <p:nvPr/>
          </p:nvCxnSpPr>
          <p:spPr>
            <a:xfrm>
              <a:off x="2295053" y="5861504"/>
              <a:ext cx="629195" cy="39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/>
            <p:cNvCxnSpPr>
              <a:stCxn id="65" idx="0"/>
              <a:endCxn id="66" idx="2"/>
            </p:cNvCxnSpPr>
            <p:nvPr/>
          </p:nvCxnSpPr>
          <p:spPr>
            <a:xfrm>
              <a:off x="3793124" y="5865424"/>
              <a:ext cx="587045" cy="29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/>
            <p:cNvCxnSpPr>
              <a:endCxn id="67" idx="2"/>
            </p:cNvCxnSpPr>
            <p:nvPr/>
          </p:nvCxnSpPr>
          <p:spPr>
            <a:xfrm>
              <a:off x="5249045" y="5861503"/>
              <a:ext cx="519320" cy="12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72"/>
            <p:cNvCxnSpPr>
              <a:endCxn id="68" idx="2"/>
            </p:cNvCxnSpPr>
            <p:nvPr/>
          </p:nvCxnSpPr>
          <p:spPr>
            <a:xfrm flipV="1">
              <a:off x="6637242" y="5852725"/>
              <a:ext cx="429348" cy="5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73"/>
            <p:cNvCxnSpPr>
              <a:stCxn id="76" idx="2"/>
              <a:endCxn id="89" idx="0"/>
            </p:cNvCxnSpPr>
            <p:nvPr/>
          </p:nvCxnSpPr>
          <p:spPr>
            <a:xfrm>
              <a:off x="5849046" y="2711942"/>
              <a:ext cx="19055" cy="526450"/>
            </a:xfrm>
            <a:prstGeom prst="line">
              <a:avLst/>
            </a:prstGeom>
            <a:ln w="12700"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>
              <a:off x="5698623" y="3238392"/>
              <a:ext cx="338955" cy="254216"/>
            </a:xfrm>
            <a:prstGeom prst="ellips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4" name="直线连接符 93"/>
            <p:cNvCxnSpPr>
              <a:stCxn id="89" idx="4"/>
              <a:endCxn id="48" idx="0"/>
            </p:cNvCxnSpPr>
            <p:nvPr/>
          </p:nvCxnSpPr>
          <p:spPr>
            <a:xfrm flipH="1">
              <a:off x="5865980" y="3492609"/>
              <a:ext cx="2121" cy="437631"/>
            </a:xfrm>
            <a:prstGeom prst="line">
              <a:avLst/>
            </a:prstGeom>
            <a:ln w="12700">
              <a:solidFill>
                <a:srgbClr val="0000FF"/>
              </a:solidFill>
              <a:head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/>
            <p:cNvSpPr txBox="1"/>
            <p:nvPr/>
          </p:nvSpPr>
          <p:spPr>
            <a:xfrm>
              <a:off x="3666907" y="3202381"/>
              <a:ext cx="2150107" cy="476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i="1" dirty="0"/>
                <a:t>distance</a:t>
              </a:r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metric</a:t>
              </a:r>
              <a:endParaRPr kumimoji="1" lang="zh-CN" altLang="en-US" sz="1200" i="1" dirty="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589076" y="3930646"/>
              <a:ext cx="1943415" cy="79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N</a:t>
              </a:r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feature</a:t>
              </a:r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maps</a:t>
              </a:r>
              <a:endParaRPr kumimoji="1" lang="zh-CN" altLang="en-US" sz="1200" i="1" dirty="0"/>
            </a:p>
          </p:txBody>
        </p:sp>
        <p:cxnSp>
          <p:nvCxnSpPr>
            <p:cNvPr id="101" name="直线连接符 100"/>
            <p:cNvCxnSpPr/>
            <p:nvPr/>
          </p:nvCxnSpPr>
          <p:spPr>
            <a:xfrm>
              <a:off x="4007555" y="4472009"/>
              <a:ext cx="0" cy="1401883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/>
            <p:nvPr/>
          </p:nvCxnSpPr>
          <p:spPr>
            <a:xfrm>
              <a:off x="3984978" y="4480136"/>
              <a:ext cx="617255" cy="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/>
          </p:nvSpPr>
          <p:spPr>
            <a:xfrm>
              <a:off x="1082861" y="1916178"/>
              <a:ext cx="2219140" cy="55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500" dirty="0"/>
                <a:t>source</a:t>
              </a:r>
              <a:r>
                <a:rPr kumimoji="1" lang="zh-CN" altLang="en-US" sz="1500" dirty="0"/>
                <a:t> </a:t>
              </a:r>
              <a:r>
                <a:rPr kumimoji="1" lang="en-US" altLang="zh-CN" sz="1500" dirty="0"/>
                <a:t>model</a:t>
              </a:r>
              <a:endParaRPr kumimoji="1" lang="zh-CN" altLang="en-US" sz="1500" dirty="0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1082861" y="4602361"/>
              <a:ext cx="2081063" cy="55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 sz="2000"/>
              </a:lvl1pPr>
            </a:lstStyle>
            <a:p>
              <a:r>
                <a:rPr lang="en-US" altLang="zh-CN" sz="1500" dirty="0"/>
                <a:t>target</a:t>
              </a:r>
              <a:r>
                <a:rPr lang="zh-CN" altLang="en-US" sz="1500" dirty="0"/>
                <a:t> </a:t>
              </a:r>
              <a:r>
                <a:rPr lang="en-US" altLang="zh-CN" sz="1500" dirty="0"/>
                <a:t>model</a:t>
              </a:r>
              <a:endParaRPr lang="zh-CN" altLang="en-US" sz="1500" dirty="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7942216" y="3244550"/>
              <a:ext cx="338955" cy="254216"/>
            </a:xfrm>
            <a:prstGeom prst="ellips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115" name="直线连接符 114"/>
            <p:cNvCxnSpPr>
              <a:stCxn id="110" idx="6"/>
            </p:cNvCxnSpPr>
            <p:nvPr/>
          </p:nvCxnSpPr>
          <p:spPr>
            <a:xfrm flipV="1">
              <a:off x="8281171" y="3365500"/>
              <a:ext cx="761229" cy="6158"/>
            </a:xfrm>
            <a:prstGeom prst="line">
              <a:avLst/>
            </a:prstGeom>
            <a:ln w="12700"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/>
            <p:cNvCxnSpPr>
              <a:stCxn id="68" idx="0"/>
            </p:cNvCxnSpPr>
            <p:nvPr/>
          </p:nvCxnSpPr>
          <p:spPr>
            <a:xfrm>
              <a:off x="7935466" y="5852725"/>
              <a:ext cx="971468" cy="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梯形 48"/>
            <p:cNvSpPr/>
            <p:nvPr/>
          </p:nvSpPr>
          <p:spPr>
            <a:xfrm rot="5400000">
              <a:off x="7258408" y="2053487"/>
              <a:ext cx="530150" cy="507360"/>
            </a:xfrm>
            <a:prstGeom prst="trapezoid">
              <a:avLst>
                <a:gd name="adj" fmla="val 67205"/>
              </a:avLst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0" name="直线连接符 49"/>
            <p:cNvCxnSpPr>
              <a:endCxn id="49" idx="2"/>
            </p:cNvCxnSpPr>
            <p:nvPr/>
          </p:nvCxnSpPr>
          <p:spPr>
            <a:xfrm flipV="1">
              <a:off x="6432485" y="2307167"/>
              <a:ext cx="837319" cy="3894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7544013" y="1854300"/>
              <a:ext cx="2150107" cy="476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i="1" dirty="0"/>
                <a:t>weight</a:t>
              </a:r>
              <a:endParaRPr kumimoji="1" lang="zh-CN" altLang="en-US" sz="1200" i="1" dirty="0"/>
            </a:p>
          </p:txBody>
        </p:sp>
        <p:cxnSp>
          <p:nvCxnSpPr>
            <p:cNvPr id="61" name="直线连接符 60"/>
            <p:cNvCxnSpPr>
              <a:endCxn id="110" idx="0"/>
            </p:cNvCxnSpPr>
            <p:nvPr/>
          </p:nvCxnSpPr>
          <p:spPr>
            <a:xfrm>
              <a:off x="8111693" y="2307168"/>
              <a:ext cx="0" cy="937383"/>
            </a:xfrm>
            <a:prstGeom prst="line">
              <a:avLst/>
            </a:prstGeom>
            <a:ln w="12700"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/>
            <p:cNvCxnSpPr>
              <a:stCxn id="89" idx="6"/>
              <a:endCxn id="110" idx="2"/>
            </p:cNvCxnSpPr>
            <p:nvPr/>
          </p:nvCxnSpPr>
          <p:spPr>
            <a:xfrm>
              <a:off x="6037578" y="3365500"/>
              <a:ext cx="1904639" cy="6158"/>
            </a:xfrm>
            <a:prstGeom prst="line">
              <a:avLst/>
            </a:prstGeom>
            <a:ln w="12700">
              <a:solidFill>
                <a:srgbClr val="0000FF"/>
              </a:solidFill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123"/>
            <p:cNvSpPr txBox="1"/>
            <p:nvPr/>
          </p:nvSpPr>
          <p:spPr>
            <a:xfrm>
              <a:off x="6949074" y="3779167"/>
              <a:ext cx="2150107" cy="476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i="1" dirty="0"/>
                <a:t>with</a:t>
              </a:r>
              <a:r>
                <a:rPr kumimoji="1" lang="zh-CN" altLang="en-US" sz="1200" i="1" dirty="0"/>
                <a:t> </a:t>
              </a:r>
              <a:r>
                <a:rPr kumimoji="1" lang="en-US" altLang="zh-CN" sz="1200" i="1" dirty="0"/>
                <a:t>attention</a:t>
              </a:r>
              <a:endParaRPr kumimoji="1" lang="zh-CN" altLang="en-US" sz="1200" i="1" dirty="0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6949074" y="1786461"/>
              <a:ext cx="1656177" cy="1941362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042401" y="3148891"/>
              <a:ext cx="2742855" cy="51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 sz="1600" i="1"/>
              </a:lvl1pPr>
            </a:lstStyle>
            <a:p>
              <a:r>
                <a:rPr lang="en-US" altLang="zh-CN" sz="1350" dirty="0"/>
                <a:t>Regularization</a:t>
              </a:r>
              <a:r>
                <a:rPr lang="zh-CN" altLang="en-US" sz="1350" dirty="0"/>
                <a:t> </a:t>
              </a:r>
              <a:r>
                <a:rPr lang="en-US" altLang="zh-CN" sz="1350" dirty="0"/>
                <a:t>loss</a:t>
              </a:r>
              <a:endParaRPr lang="zh-CN" altLang="en-US" sz="1350" dirty="0"/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8906933" y="5664595"/>
              <a:ext cx="2641600" cy="1111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 i="1"/>
              </a:lvl1pPr>
            </a:lstStyle>
            <a:p>
              <a:r>
                <a:rPr lang="en-US" altLang="zh-CN" i="0" dirty="0"/>
                <a:t>Cross</a:t>
              </a:r>
              <a:r>
                <a:rPr lang="zh-CN" altLang="en-US" i="0" dirty="0"/>
                <a:t> </a:t>
              </a:r>
              <a:r>
                <a:rPr lang="en-US" altLang="zh-CN" i="0" dirty="0"/>
                <a:t>entropy</a:t>
              </a:r>
              <a:r>
                <a:rPr lang="zh-CN" altLang="en-US" i="0" dirty="0"/>
                <a:t> </a:t>
              </a:r>
              <a:r>
                <a:rPr lang="en-US" altLang="zh-CN" i="0" dirty="0"/>
                <a:t>loss</a:t>
              </a:r>
              <a:endParaRPr lang="zh-CN" altLang="en-US" i="0" dirty="0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7385119" y="3161268"/>
              <a:ext cx="1453149" cy="369332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kumimoji="1"/>
              </a:lvl1pPr>
            </a:lstStyle>
            <a:p>
              <a:r>
                <a:rPr lang="en-US" altLang="zh-CN" dirty="0"/>
                <a:t>×</a:t>
              </a:r>
              <a:endParaRPr lang="zh-CN" altLang="en-US" dirty="0"/>
            </a:p>
          </p:txBody>
        </p:sp>
        <p:pic>
          <p:nvPicPr>
            <p:cNvPr id="12" name="图片 11" descr="heatmap.n02085620_3826.jpg.1.1771.4.jpg"/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232" y="4206686"/>
              <a:ext cx="1200000" cy="900000"/>
            </a:xfrm>
            <a:prstGeom prst="rect">
              <a:avLst/>
            </a:prstGeom>
          </p:spPr>
        </p:pic>
        <p:pic>
          <p:nvPicPr>
            <p:cNvPr id="15" name="图片 14" descr="heatmap.n02085620_3826.jpg.1.1771.5.jpg"/>
            <p:cNvPicPr>
              <a:picLocks noChangeAspect="1"/>
            </p:cNvPicPr>
            <p:nvPr/>
          </p:nvPicPr>
          <p:blipFill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23" y="2166104"/>
              <a:ext cx="1200000" cy="900000"/>
            </a:xfrm>
            <a:prstGeom prst="rect">
              <a:avLst/>
            </a:prstGeom>
          </p:spPr>
        </p:pic>
        <p:pic>
          <p:nvPicPr>
            <p:cNvPr id="18" name="图片 17" descr="heatmap.n02085620_3826.jpg.1.410.1.jpg"/>
            <p:cNvPicPr>
              <a:picLocks noChangeAspect="1"/>
            </p:cNvPicPr>
            <p:nvPr/>
          </p:nvPicPr>
          <p:blipFill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433" y="4115171"/>
              <a:ext cx="1200000" cy="900000"/>
            </a:xfrm>
            <a:prstGeom prst="rect">
              <a:avLst/>
            </a:prstGeom>
          </p:spPr>
        </p:pic>
        <p:pic>
          <p:nvPicPr>
            <p:cNvPr id="20" name="图片 19" descr="heatmap.n02085620_3826.jpg.1.410.2.jpg"/>
            <p:cNvPicPr>
              <a:picLocks noChangeAspect="1"/>
            </p:cNvPicPr>
            <p:nvPr/>
          </p:nvPicPr>
          <p:blipFill>
            <a:blip r:embed="rId6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031" y="2029258"/>
              <a:ext cx="1200000" cy="900000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045" y="1811942"/>
              <a:ext cx="1200000" cy="90000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979" y="3930239"/>
              <a:ext cx="1200000" cy="900000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4718469" y="1531456"/>
              <a:ext cx="713806" cy="63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718469" y="3606800"/>
              <a:ext cx="713806" cy="635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047377" y="1522583"/>
            <a:ext cx="5004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Our methods</a:t>
            </a:r>
          </a:p>
          <a:p>
            <a:pPr marL="257175" indent="-257175">
              <a:buAutoNum type="arabicPeriod"/>
            </a:pPr>
            <a:r>
              <a:rPr kumimoji="1" lang="en-US" altLang="zh-CN" sz="1600" dirty="0"/>
              <a:t>Transfer via Knowledge Distillation of Feature Maps </a:t>
            </a:r>
          </a:p>
          <a:p>
            <a:pPr marL="257175" indent="-257175">
              <a:buAutoNum type="arabicPeriod"/>
            </a:pPr>
            <a:r>
              <a:rPr kumimoji="1" lang="en-US" altLang="zh-CN" sz="1600" dirty="0"/>
              <a:t>Pay attention to “important” Features using weights</a:t>
            </a:r>
            <a:endParaRPr kumimoji="1" lang="zh-CN" altLang="en-US" sz="1600" dirty="0"/>
          </a:p>
        </p:txBody>
      </p:sp>
      <p:sp>
        <p:nvSpPr>
          <p:cNvPr id="59" name="AutoDL 2.0 Transfer - 有效支持小数据 AI 建模">
            <a:extLst>
              <a:ext uri="{FF2B5EF4-FFF2-40B4-BE49-F238E27FC236}">
                <a16:creationId xmlns:a16="http://schemas.microsoft.com/office/drawing/2014/main" id="{C57C7F06-78B3-B040-81D1-AC9DBFB74DFC}"/>
              </a:ext>
            </a:extLst>
          </p:cNvPr>
          <p:cNvSpPr txBox="1"/>
          <p:nvPr/>
        </p:nvSpPr>
        <p:spPr>
          <a:xfrm>
            <a:off x="0" y="134791"/>
            <a:ext cx="10586116" cy="98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18" tIns="6018" rIns="6018" bIns="6018">
            <a:sp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3150" b="1" dirty="0" err="1"/>
              <a:t>AutoDL</a:t>
            </a:r>
            <a:r>
              <a:rPr sz="3150" b="1" dirty="0"/>
              <a:t> Transfer </a:t>
            </a:r>
            <a:r>
              <a:rPr lang="en-US" sz="3150" b="1" dirty="0"/>
              <a:t>– </a:t>
            </a:r>
            <a:r>
              <a:rPr lang="en-US" sz="3150" b="1" dirty="0">
                <a:sym typeface="PingFang SC Regular"/>
              </a:rPr>
              <a:t>Pay Attentions to Features, Transfer via Attentive Knowledge Distillation</a:t>
            </a:r>
            <a:endParaRPr sz="31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96462-F04F-CC42-8D16-3253DB0E0A88}"/>
              </a:ext>
            </a:extLst>
          </p:cNvPr>
          <p:cNvSpPr/>
          <p:nvPr/>
        </p:nvSpPr>
        <p:spPr>
          <a:xfrm>
            <a:off x="5680832" y="5922019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[ICLR'19] Xingjian Li, </a:t>
            </a:r>
            <a:r>
              <a:rPr lang="en-US" sz="1100" b="1" dirty="0" err="1"/>
              <a:t>Haoyi</a:t>
            </a:r>
            <a:r>
              <a:rPr lang="en-US" sz="1100" b="1" dirty="0"/>
              <a:t> </a:t>
            </a:r>
            <a:r>
              <a:rPr lang="en-US" sz="1100" b="1" dirty="0" err="1"/>
              <a:t>Xiong</a:t>
            </a:r>
            <a:r>
              <a:rPr lang="en-US" sz="1100" b="1" dirty="0"/>
              <a:t>*</a:t>
            </a:r>
            <a:r>
              <a:rPr lang="en-US" sz="1100" dirty="0"/>
              <a:t>, </a:t>
            </a:r>
            <a:r>
              <a:rPr lang="en-US" sz="1100" dirty="0" err="1"/>
              <a:t>Hanchao</a:t>
            </a:r>
            <a:r>
              <a:rPr lang="en-US" sz="1100" dirty="0"/>
              <a:t> Wang, </a:t>
            </a:r>
            <a:r>
              <a:rPr lang="en-US" sz="1100" dirty="0" err="1"/>
              <a:t>Yuxuan</a:t>
            </a:r>
            <a:r>
              <a:rPr lang="en-US" sz="1100" dirty="0"/>
              <a:t> Rao, </a:t>
            </a:r>
            <a:r>
              <a:rPr lang="en-US" sz="1100" dirty="0" err="1"/>
              <a:t>Liping</a:t>
            </a:r>
            <a:r>
              <a:rPr lang="en-US" sz="1100" dirty="0"/>
              <a:t> Liu, and Jun </a:t>
            </a:r>
            <a:r>
              <a:rPr lang="en-US" sz="1100" dirty="0" err="1"/>
              <a:t>Huan</a:t>
            </a:r>
            <a:r>
              <a:rPr lang="en-US" sz="1100" dirty="0"/>
              <a:t>. DELTA: Deep Learning Transfer using Feature Map with Attention for Convolutional Neural Networks. In Proceedings of The Seventh International Conference on Learning Representations, New Orleans, LA, 2019.</a:t>
            </a:r>
          </a:p>
        </p:txBody>
      </p:sp>
    </p:spTree>
    <p:extLst>
      <p:ext uri="{BB962C8B-B14F-4D97-AF65-F5344CB8AC3E}">
        <p14:creationId xmlns:p14="http://schemas.microsoft.com/office/powerpoint/2010/main" val="290623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400422"/>
            <a:ext cx="10515600" cy="660772"/>
          </a:xfrm>
        </p:spPr>
        <p:txBody>
          <a:bodyPr>
            <a:normAutofit fontScale="90000"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3150" b="1" dirty="0" err="1"/>
              <a:t>AutoDL</a:t>
            </a:r>
            <a:r>
              <a:rPr lang="en-US" sz="3150" b="1" dirty="0"/>
              <a:t> Transfer – </a:t>
            </a:r>
            <a:r>
              <a:rPr lang="en-US" sz="3150" b="1" dirty="0">
                <a:sym typeface="PingFang SC Regular"/>
              </a:rPr>
              <a:t>Pay Attentions to Features, Transfer via Attentive Knowledge Distillation</a:t>
            </a:r>
            <a:endParaRPr lang="en-US" sz="315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0390170" y="3433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57" y="1967209"/>
            <a:ext cx="6731580" cy="15920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6" y="3614836"/>
            <a:ext cx="6748091" cy="15159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771" y="1967208"/>
            <a:ext cx="3837297" cy="3163573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932765" y="1357661"/>
            <a:ext cx="8228537" cy="3674269"/>
          </a:xfrm>
        </p:spPr>
        <p:txBody>
          <a:bodyPr/>
          <a:lstStyle/>
          <a:p>
            <a:r>
              <a:rPr kumimoji="1" lang="en-US" altLang="zh-CN" dirty="0"/>
              <a:t>Experiments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46284" y="5130782"/>
            <a:ext cx="291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>
                <a:solidFill>
                  <a:schemeClr val="tx2"/>
                </a:solidFill>
              </a:rPr>
              <a:t>b</a:t>
            </a:r>
            <a:r>
              <a:rPr kumimoji="1" lang="en-US" altLang="zh-CN" dirty="0" err="1">
                <a:solidFill>
                  <a:schemeClr val="tx2"/>
                </a:solidFill>
              </a:rPr>
              <a:t>etter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performance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37837" y="5158259"/>
            <a:ext cx="402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faster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and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more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stable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convergence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5A714-E17F-E343-AA20-861C5419F887}"/>
              </a:ext>
            </a:extLst>
          </p:cNvPr>
          <p:cNvSpPr/>
          <p:nvPr/>
        </p:nvSpPr>
        <p:spPr>
          <a:xfrm>
            <a:off x="5680832" y="5922019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[ICLR'19] Xingjian Li, </a:t>
            </a:r>
            <a:r>
              <a:rPr lang="en-US" sz="1100" b="1" dirty="0" err="1"/>
              <a:t>Haoyi</a:t>
            </a:r>
            <a:r>
              <a:rPr lang="en-US" sz="1100" b="1" dirty="0"/>
              <a:t> </a:t>
            </a:r>
            <a:r>
              <a:rPr lang="en-US" sz="1100" b="1" dirty="0" err="1"/>
              <a:t>Xiong</a:t>
            </a:r>
            <a:r>
              <a:rPr lang="en-US" sz="1100" b="1" dirty="0"/>
              <a:t>*</a:t>
            </a:r>
            <a:r>
              <a:rPr lang="en-US" sz="1100" dirty="0"/>
              <a:t>, </a:t>
            </a:r>
            <a:r>
              <a:rPr lang="en-US" sz="1100" dirty="0" err="1"/>
              <a:t>Hanchao</a:t>
            </a:r>
            <a:r>
              <a:rPr lang="en-US" sz="1100" dirty="0"/>
              <a:t> Wang, </a:t>
            </a:r>
            <a:r>
              <a:rPr lang="en-US" sz="1100" dirty="0" err="1"/>
              <a:t>Yuxuan</a:t>
            </a:r>
            <a:r>
              <a:rPr lang="en-US" sz="1100" dirty="0"/>
              <a:t> Rao, </a:t>
            </a:r>
            <a:r>
              <a:rPr lang="en-US" sz="1100" dirty="0" err="1"/>
              <a:t>Liping</a:t>
            </a:r>
            <a:r>
              <a:rPr lang="en-US" sz="1100" dirty="0"/>
              <a:t> Liu, and Jun </a:t>
            </a:r>
            <a:r>
              <a:rPr lang="en-US" sz="1100" dirty="0" err="1"/>
              <a:t>Huan</a:t>
            </a:r>
            <a:r>
              <a:rPr lang="en-US" sz="1100" dirty="0"/>
              <a:t>. DELTA: Deep Learning Transfer using Feature Map with Attention for Convolutional Neural Networks. In Proceedings of The Seventh International Conference on Learning Representations, New Orleans, LA, 2019.</a:t>
            </a:r>
          </a:p>
        </p:txBody>
      </p:sp>
    </p:spTree>
    <p:extLst>
      <p:ext uri="{BB962C8B-B14F-4D97-AF65-F5344CB8AC3E}">
        <p14:creationId xmlns:p14="http://schemas.microsoft.com/office/powerpoint/2010/main" val="4616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071" y="401064"/>
            <a:ext cx="10515600" cy="600075"/>
          </a:xfrm>
        </p:spPr>
        <p:txBody>
          <a:bodyPr>
            <a:no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3150" b="1" dirty="0" err="1"/>
              <a:t>AutoDL</a:t>
            </a:r>
            <a:r>
              <a:rPr lang="en-US" sz="3150" b="1" dirty="0"/>
              <a:t> Transfer – </a:t>
            </a:r>
            <a:r>
              <a:rPr lang="en-US" sz="3150" b="1" dirty="0">
                <a:sym typeface="PingFang SC Regular"/>
              </a:rPr>
              <a:t>Pay Attentions to Features, Transfer via Attentive Knowledge Distillation</a:t>
            </a:r>
            <a:endParaRPr lang="en-US" sz="315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0390170" y="3433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24" y="1476834"/>
            <a:ext cx="5236047" cy="5058554"/>
          </a:xfrm>
          <a:prstGeom prst="rect">
            <a:avLst/>
          </a:prstGeom>
        </p:spPr>
      </p:pic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888697"/>
              </p:ext>
            </p:extLst>
          </p:nvPr>
        </p:nvGraphicFramePr>
        <p:xfrm>
          <a:off x="1601875" y="1476834"/>
          <a:ext cx="3736979" cy="1883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017615"/>
              </p:ext>
            </p:extLst>
          </p:nvPr>
        </p:nvGraphicFramePr>
        <p:xfrm>
          <a:off x="1601873" y="3460182"/>
          <a:ext cx="3578220" cy="1743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816D0DC-FB22-A041-8DF1-2ADC0D0DE3AB}"/>
              </a:ext>
            </a:extLst>
          </p:cNvPr>
          <p:cNvSpPr/>
          <p:nvPr/>
        </p:nvSpPr>
        <p:spPr>
          <a:xfrm>
            <a:off x="0" y="5819284"/>
            <a:ext cx="64603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[ICLR'19] Xingjian Li, </a:t>
            </a:r>
            <a:r>
              <a:rPr lang="en-US" sz="1100" b="1" dirty="0" err="1"/>
              <a:t>Haoyi</a:t>
            </a:r>
            <a:r>
              <a:rPr lang="en-US" sz="1100" b="1" dirty="0"/>
              <a:t> </a:t>
            </a:r>
            <a:r>
              <a:rPr lang="en-US" sz="1100" b="1" dirty="0" err="1"/>
              <a:t>Xiong</a:t>
            </a:r>
            <a:r>
              <a:rPr lang="en-US" sz="1100" b="1" dirty="0"/>
              <a:t>*</a:t>
            </a:r>
            <a:r>
              <a:rPr lang="en-US" sz="1100" dirty="0"/>
              <a:t>, </a:t>
            </a:r>
            <a:r>
              <a:rPr lang="en-US" sz="1100" dirty="0" err="1"/>
              <a:t>Hanchao</a:t>
            </a:r>
            <a:r>
              <a:rPr lang="en-US" sz="1100" dirty="0"/>
              <a:t> Wang, </a:t>
            </a:r>
            <a:r>
              <a:rPr lang="en-US" sz="1100" dirty="0" err="1"/>
              <a:t>Yuxuan</a:t>
            </a:r>
            <a:r>
              <a:rPr lang="en-US" sz="1100" dirty="0"/>
              <a:t> Rao, </a:t>
            </a:r>
            <a:r>
              <a:rPr lang="en-US" sz="1100" dirty="0" err="1"/>
              <a:t>Liping</a:t>
            </a:r>
            <a:r>
              <a:rPr lang="en-US" sz="1100" dirty="0"/>
              <a:t> Liu, and Jun </a:t>
            </a:r>
            <a:r>
              <a:rPr lang="en-US" sz="1100" dirty="0" err="1"/>
              <a:t>Huan</a:t>
            </a:r>
            <a:r>
              <a:rPr lang="en-US" sz="1100" dirty="0"/>
              <a:t>. DELTA: Deep Learning Transfer using Feature Map with Attention for Convolutional Neural Networks. In Proceedings of The Seventh International Conference on Learning Representations, New Orleans, LA, 2019.</a:t>
            </a:r>
          </a:p>
        </p:txBody>
      </p:sp>
    </p:spTree>
    <p:extLst>
      <p:ext uri="{BB962C8B-B14F-4D97-AF65-F5344CB8AC3E}">
        <p14:creationId xmlns:p14="http://schemas.microsoft.com/office/powerpoint/2010/main" val="132387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E098-C78A-8149-A04F-C6784FA8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4778"/>
          </a:xfrm>
        </p:spPr>
        <p:txBody>
          <a:bodyPr>
            <a:no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3150" b="1" dirty="0" err="1">
                <a:solidFill>
                  <a:schemeClr val="bg1"/>
                </a:solidFill>
              </a:rPr>
              <a:t>AutoDL</a:t>
            </a:r>
            <a:r>
              <a:rPr lang="en-US" sz="3150" b="1" dirty="0">
                <a:solidFill>
                  <a:schemeClr val="bg1"/>
                </a:solidFill>
              </a:rPr>
              <a:t> Transfer – </a:t>
            </a:r>
            <a:r>
              <a:rPr lang="en-US" sz="3150" b="1" dirty="0">
                <a:solidFill>
                  <a:schemeClr val="bg1"/>
                </a:solidFill>
                <a:sym typeface="PingFang SC Regular"/>
              </a:rPr>
              <a:t>Make Deep Transfer Learning Never Hurt</a:t>
            </a:r>
            <a:endParaRPr lang="en-US" sz="315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4DA55-4555-9644-AB54-80695931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877CC-4E66-284B-A64E-07A917AE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8" y="1606694"/>
            <a:ext cx="4529588" cy="4932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2F02D-6B3E-E84E-B4BE-FA9D0A0A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01" y="1606694"/>
            <a:ext cx="4583730" cy="39735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91707B-A99B-434C-8B6F-E2659AA04638}"/>
              </a:ext>
            </a:extLst>
          </p:cNvPr>
          <p:cNvSpPr/>
          <p:nvPr/>
        </p:nvSpPr>
        <p:spPr>
          <a:xfrm>
            <a:off x="5324201" y="5717698"/>
            <a:ext cx="5559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[ICDM'19] </a:t>
            </a:r>
            <a:r>
              <a:rPr lang="en-US" sz="1400" dirty="0" err="1">
                <a:solidFill>
                  <a:schemeClr val="bg1"/>
                </a:solidFill>
              </a:rPr>
              <a:t>Ruosi</a:t>
            </a:r>
            <a:r>
              <a:rPr lang="en-US" sz="1400" dirty="0">
                <a:solidFill>
                  <a:schemeClr val="bg1"/>
                </a:solidFill>
              </a:rPr>
              <a:t> Wan, </a:t>
            </a:r>
            <a:r>
              <a:rPr lang="en-US" sz="1400" dirty="0" err="1">
                <a:solidFill>
                  <a:schemeClr val="bg1"/>
                </a:solidFill>
              </a:rPr>
              <a:t>Haoyi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Xiong</a:t>
            </a:r>
            <a:r>
              <a:rPr lang="en-US" sz="1400" dirty="0">
                <a:solidFill>
                  <a:schemeClr val="bg1"/>
                </a:solidFill>
              </a:rPr>
              <a:t>*, Xingjian Li, </a:t>
            </a:r>
            <a:r>
              <a:rPr lang="en-US" sz="1400" dirty="0" err="1">
                <a:solidFill>
                  <a:schemeClr val="bg1"/>
                </a:solidFill>
              </a:rPr>
              <a:t>Zhanxing</a:t>
            </a:r>
            <a:r>
              <a:rPr lang="en-US" sz="1400" dirty="0">
                <a:solidFill>
                  <a:schemeClr val="bg1"/>
                </a:solidFill>
              </a:rPr>
              <a:t> Zhu, and Jun </a:t>
            </a:r>
            <a:r>
              <a:rPr lang="en-US" sz="1400" dirty="0" err="1">
                <a:solidFill>
                  <a:schemeClr val="bg1"/>
                </a:solidFill>
              </a:rPr>
              <a:t>Huan</a:t>
            </a:r>
            <a:r>
              <a:rPr lang="en-US" sz="1400" dirty="0">
                <a:solidFill>
                  <a:schemeClr val="bg1"/>
                </a:solidFill>
              </a:rPr>
              <a:t>. Towards Making Deep Transfer Learning Never Hurt. Proceedings of the 19th IEEE International Conference on Data Mining, 2019.</a:t>
            </a:r>
          </a:p>
        </p:txBody>
      </p:sp>
    </p:spTree>
    <p:extLst>
      <p:ext uri="{BB962C8B-B14F-4D97-AF65-F5344CB8AC3E}">
        <p14:creationId xmlns:p14="http://schemas.microsoft.com/office/powerpoint/2010/main" val="23929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FE40-7E40-604B-BD73-8A80CDD1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485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AutoDL</a:t>
            </a:r>
            <a:r>
              <a:rPr lang="en-US" sz="2400" b="1" dirty="0">
                <a:solidFill>
                  <a:schemeClr val="bg1"/>
                </a:solidFill>
              </a:rPr>
              <a:t> Transfer – </a:t>
            </a:r>
            <a:r>
              <a:rPr lang="en-US" sz="2400" b="1" dirty="0">
                <a:solidFill>
                  <a:schemeClr val="bg1"/>
                </a:solidFill>
                <a:sym typeface="PingFang SC Regular"/>
              </a:rPr>
              <a:t>Make Deep Transfer Learning Never Hurt (DTNH)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61E81-1E9E-6247-9400-EC0D76B5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13DC-5E9D-3D44-956B-85A9F04C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033610"/>
            <a:ext cx="4075898" cy="255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89C1E2-0BB3-2B47-B353-2755EFA0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98" y="1086142"/>
            <a:ext cx="7195606" cy="3772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6377F-550A-044C-9B7B-1EC55387E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774929"/>
            <a:ext cx="4075898" cy="2894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3EDCBA-E937-064A-BDE4-EED0598B9E3F}"/>
              </a:ext>
            </a:extLst>
          </p:cNvPr>
          <p:cNvSpPr/>
          <p:nvPr/>
        </p:nvSpPr>
        <p:spPr>
          <a:xfrm>
            <a:off x="5235301" y="5412898"/>
            <a:ext cx="65121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[ICDM'19] </a:t>
            </a:r>
            <a:r>
              <a:rPr lang="en-US" sz="1400" dirty="0" err="1">
                <a:solidFill>
                  <a:schemeClr val="bg1"/>
                </a:solidFill>
              </a:rPr>
              <a:t>Ruosi</a:t>
            </a:r>
            <a:r>
              <a:rPr lang="en-US" sz="1400" dirty="0">
                <a:solidFill>
                  <a:schemeClr val="bg1"/>
                </a:solidFill>
              </a:rPr>
              <a:t> Wan, </a:t>
            </a:r>
            <a:r>
              <a:rPr lang="en-US" sz="1400" dirty="0" err="1">
                <a:solidFill>
                  <a:schemeClr val="bg1"/>
                </a:solidFill>
              </a:rPr>
              <a:t>Haoyi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Xiong</a:t>
            </a:r>
            <a:r>
              <a:rPr lang="en-US" sz="1400" dirty="0">
                <a:solidFill>
                  <a:schemeClr val="bg1"/>
                </a:solidFill>
              </a:rPr>
              <a:t>*, Xingjian Li, </a:t>
            </a:r>
            <a:r>
              <a:rPr lang="en-US" sz="1400" dirty="0" err="1">
                <a:solidFill>
                  <a:schemeClr val="bg1"/>
                </a:solidFill>
              </a:rPr>
              <a:t>Zhanxing</a:t>
            </a:r>
            <a:r>
              <a:rPr lang="en-US" sz="1400" dirty="0">
                <a:solidFill>
                  <a:schemeClr val="bg1"/>
                </a:solidFill>
              </a:rPr>
              <a:t> Zhu, and Jun </a:t>
            </a:r>
            <a:r>
              <a:rPr lang="en-US" sz="1400" dirty="0" err="1">
                <a:solidFill>
                  <a:schemeClr val="bg1"/>
                </a:solidFill>
              </a:rPr>
              <a:t>Huan</a:t>
            </a:r>
            <a:r>
              <a:rPr lang="en-US" sz="1400" dirty="0">
                <a:solidFill>
                  <a:schemeClr val="bg1"/>
                </a:solidFill>
              </a:rPr>
              <a:t>. Towards Making Deep Transfer Learning Never Hurt. Proceedings of the 19th IEEE International Conference on Data Mining, 2019.</a:t>
            </a:r>
          </a:p>
        </p:txBody>
      </p:sp>
    </p:spTree>
    <p:extLst>
      <p:ext uri="{BB962C8B-B14F-4D97-AF65-F5344CB8AC3E}">
        <p14:creationId xmlns:p14="http://schemas.microsoft.com/office/powerpoint/2010/main" val="149284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FE4919-A31C-4CE1-AEB6-1E5AA963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3" r="3067"/>
          <a:stretch/>
        </p:blipFill>
        <p:spPr>
          <a:xfrm>
            <a:off x="444924" y="4608907"/>
            <a:ext cx="2680275" cy="160139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EB7BC7D-3C0E-41CF-92B9-BFE69A13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16" y="4589513"/>
            <a:ext cx="3107986" cy="1620788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DE5B8F3-FC14-47F4-AAF3-7BF920AF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681" y="4589513"/>
            <a:ext cx="2844546" cy="162078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28F7F1-8399-4C95-A1A7-6AF7FA824119}"/>
              </a:ext>
            </a:extLst>
          </p:cNvPr>
          <p:cNvSpPr/>
          <p:nvPr/>
        </p:nvSpPr>
        <p:spPr>
          <a:xfrm>
            <a:off x="10053196" y="4589511"/>
            <a:ext cx="1938601" cy="16207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Learn a model for Insurance Recommendation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With “Privacy” Protection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1785BC7-C409-430B-8E31-8B8CAE582402}"/>
              </a:ext>
            </a:extLst>
          </p:cNvPr>
          <p:cNvSpPr/>
          <p:nvPr/>
        </p:nvSpPr>
        <p:spPr>
          <a:xfrm>
            <a:off x="9486265" y="5232714"/>
            <a:ext cx="495167" cy="56896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BE0EE6-EAAC-494A-8569-5344ADD1E978}"/>
              </a:ext>
            </a:extLst>
          </p:cNvPr>
          <p:cNvSpPr txBox="1"/>
          <p:nvPr/>
        </p:nvSpPr>
        <p:spPr>
          <a:xfrm>
            <a:off x="986436" y="6158002"/>
            <a:ext cx="159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Medical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57E43A-C35F-4A39-9CE2-6CA4E9EB88AB}"/>
              </a:ext>
            </a:extLst>
          </p:cNvPr>
          <p:cNvSpPr txBox="1"/>
          <p:nvPr/>
        </p:nvSpPr>
        <p:spPr>
          <a:xfrm>
            <a:off x="3946141" y="6183402"/>
            <a:ext cx="158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Bank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0A05E4-6B2F-4DE0-BD55-14FAE86F3F4D}"/>
              </a:ext>
            </a:extLst>
          </p:cNvPr>
          <p:cNvSpPr txBox="1"/>
          <p:nvPr/>
        </p:nvSpPr>
        <p:spPr>
          <a:xfrm>
            <a:off x="6907847" y="6196346"/>
            <a:ext cx="190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Insurance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C0FD72-5D59-2147-8F34-F018CB6B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7434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AutoDL</a:t>
            </a:r>
            <a:r>
              <a:rPr lang="en-US" sz="2800" b="1" dirty="0">
                <a:solidFill>
                  <a:schemeClr val="bg1"/>
                </a:solidFill>
              </a:rPr>
              <a:t> Federation: Federated Learning with Vertical  “View Separation”</a:t>
            </a:r>
          </a:p>
        </p:txBody>
      </p:sp>
      <p:pic>
        <p:nvPicPr>
          <p:cNvPr id="16" name="图片 2" descr="horizontal.png">
            <a:extLst>
              <a:ext uri="{FF2B5EF4-FFF2-40B4-BE49-F238E27FC236}">
                <a16:creationId xmlns:a16="http://schemas.microsoft.com/office/drawing/2014/main" id="{6C085D2A-5E34-9E46-AA2E-0DC929B9F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9" y="1017160"/>
            <a:ext cx="4651543" cy="2489772"/>
          </a:xfrm>
          <a:prstGeom prst="rect">
            <a:avLst/>
          </a:prstGeom>
        </p:spPr>
      </p:pic>
      <p:pic>
        <p:nvPicPr>
          <p:cNvPr id="17" name="图片 3">
            <a:extLst>
              <a:ext uri="{FF2B5EF4-FFF2-40B4-BE49-F238E27FC236}">
                <a16:creationId xmlns:a16="http://schemas.microsoft.com/office/drawing/2014/main" id="{9EDCC2C3-778E-E841-AA5E-7895F6877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358" y="1017160"/>
            <a:ext cx="4397425" cy="2397166"/>
          </a:xfrm>
          <a:prstGeom prst="rect">
            <a:avLst/>
          </a:prstGeom>
        </p:spPr>
      </p:pic>
      <p:pic>
        <p:nvPicPr>
          <p:cNvPr id="18" name="图片 4" descr="horizontal 1.png">
            <a:extLst>
              <a:ext uri="{FF2B5EF4-FFF2-40B4-BE49-F238E27FC236}">
                <a16:creationId xmlns:a16="http://schemas.microsoft.com/office/drawing/2014/main" id="{097B0CFE-3098-9F44-92CE-C7A714AA49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10" y="3482368"/>
            <a:ext cx="4651542" cy="420492"/>
          </a:xfrm>
          <a:prstGeom prst="rect">
            <a:avLst/>
          </a:prstGeom>
        </p:spPr>
      </p:pic>
      <p:pic>
        <p:nvPicPr>
          <p:cNvPr id="19" name="图片 5">
            <a:extLst>
              <a:ext uri="{FF2B5EF4-FFF2-40B4-BE49-F238E27FC236}">
                <a16:creationId xmlns:a16="http://schemas.microsoft.com/office/drawing/2014/main" id="{E5306029-064F-8D43-A533-36172240EC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358" y="3409863"/>
            <a:ext cx="4411293" cy="535945"/>
          </a:xfrm>
          <a:prstGeom prst="rect">
            <a:avLst/>
          </a:prstGeom>
        </p:spPr>
      </p:pic>
      <p:sp>
        <p:nvSpPr>
          <p:cNvPr id="20" name="矩形: 圆角 6">
            <a:extLst>
              <a:ext uri="{FF2B5EF4-FFF2-40B4-BE49-F238E27FC236}">
                <a16:creationId xmlns:a16="http://schemas.microsoft.com/office/drawing/2014/main" id="{A19B59E3-0E65-C343-AE8E-E35A9116A302}"/>
              </a:ext>
            </a:extLst>
          </p:cNvPr>
          <p:cNvSpPr/>
          <p:nvPr/>
        </p:nvSpPr>
        <p:spPr>
          <a:xfrm>
            <a:off x="6076320" y="935691"/>
            <a:ext cx="5651500" cy="3117715"/>
          </a:xfrm>
          <a:prstGeom prst="round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64E-2F86-9849-917F-83907347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Times" pitchFamily="2" charset="0"/>
              </a:rPr>
              <a:t>About the Talk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7362-B982-1847-942A-7DD4E427C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42" y="1344386"/>
            <a:ext cx="10515600" cy="4764865"/>
          </a:xfrm>
        </p:spPr>
        <p:txBody>
          <a:bodyPr>
            <a:normAutofit/>
          </a:bodyPr>
          <a:lstStyle/>
          <a:p>
            <a:endParaRPr lang="en-US" altLang="zh-Hans" sz="2400" dirty="0">
              <a:latin typeface="Times" pitchFamily="2" charset="0"/>
            </a:endParaRPr>
          </a:p>
          <a:p>
            <a:r>
              <a:rPr lang="en-US" altLang="zh-Hans" sz="2400" dirty="0">
                <a:latin typeface="Times" pitchFamily="2" charset="0"/>
              </a:rPr>
              <a:t>What is Baidu </a:t>
            </a:r>
            <a:r>
              <a:rPr lang="en-US" altLang="zh-Hans" sz="2400" dirty="0" err="1">
                <a:latin typeface="Times" pitchFamily="2" charset="0"/>
              </a:rPr>
              <a:t>AutoDL</a:t>
            </a:r>
            <a:r>
              <a:rPr lang="en-US" altLang="zh-Hans" sz="2400" dirty="0">
                <a:latin typeface="Times" pitchFamily="2" charset="0"/>
              </a:rPr>
              <a:t>?</a:t>
            </a:r>
          </a:p>
          <a:p>
            <a:endParaRPr lang="en-US" altLang="zh-Hans" sz="2400" dirty="0">
              <a:latin typeface="Times" pitchFamily="2" charset="0"/>
            </a:endParaRPr>
          </a:p>
          <a:p>
            <a:r>
              <a:rPr lang="en-US" altLang="zh-Hans" sz="2400" dirty="0">
                <a:latin typeface="Times" pitchFamily="2" charset="0"/>
              </a:rPr>
              <a:t>What can we do with Baidu </a:t>
            </a:r>
            <a:r>
              <a:rPr lang="en-US" altLang="zh-Hans" sz="2400" dirty="0" err="1">
                <a:latin typeface="Times" pitchFamily="2" charset="0"/>
              </a:rPr>
              <a:t>AutoDL</a:t>
            </a:r>
            <a:r>
              <a:rPr lang="en-US" altLang="zh-Hans" sz="2400" dirty="0">
                <a:latin typeface="Times" pitchFamily="2" charset="0"/>
              </a:rPr>
              <a:t>?</a:t>
            </a:r>
          </a:p>
          <a:p>
            <a:endParaRPr lang="en-US" altLang="zh-Hans" sz="2400" dirty="0">
              <a:latin typeface="Times" pitchFamily="2" charset="0"/>
            </a:endParaRPr>
          </a:p>
          <a:p>
            <a:r>
              <a:rPr lang="en-US" altLang="zh-Hans" sz="2400" dirty="0">
                <a:latin typeface="Times" pitchFamily="2" charset="0"/>
              </a:rPr>
              <a:t>What technical advantages could Baidu </a:t>
            </a:r>
            <a:r>
              <a:rPr lang="en-US" altLang="zh-Hans" sz="2400" dirty="0" err="1">
                <a:latin typeface="Times" pitchFamily="2" charset="0"/>
              </a:rPr>
              <a:t>AutoDL</a:t>
            </a:r>
            <a:r>
              <a:rPr lang="en-US" altLang="zh-Hans" sz="2400" dirty="0">
                <a:latin typeface="Times" pitchFamily="2" charset="0"/>
              </a:rPr>
              <a:t> provide?</a:t>
            </a:r>
          </a:p>
          <a:p>
            <a:endParaRPr lang="en-US" altLang="zh-Hans" sz="2400" dirty="0">
              <a:latin typeface="Times" pitchFamily="2" charset="0"/>
            </a:endParaRPr>
          </a:p>
          <a:p>
            <a:r>
              <a:rPr lang="en-US" altLang="zh-Hans" sz="2400" dirty="0">
                <a:latin typeface="Times" pitchFamily="2" charset="0"/>
              </a:rPr>
              <a:t>What broader impacts and intellectual merits could Baidu </a:t>
            </a:r>
            <a:r>
              <a:rPr lang="en-US" altLang="zh-Hans" sz="2400" dirty="0" err="1">
                <a:latin typeface="Times" pitchFamily="2" charset="0"/>
              </a:rPr>
              <a:t>AutoDL</a:t>
            </a:r>
            <a:r>
              <a:rPr lang="en-US" altLang="zh-Hans" sz="2400" dirty="0">
                <a:latin typeface="Times" pitchFamily="2" charset="0"/>
              </a:rPr>
              <a:t> achieve? </a:t>
            </a:r>
          </a:p>
          <a:p>
            <a:pPr marL="0" indent="0">
              <a:buNone/>
            </a:pPr>
            <a:endParaRPr lang="en-US" altLang="zh-Hans" sz="2400" dirty="0">
              <a:latin typeface="Time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9BA06-A33C-894A-9C75-A280FE21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847" y="1344386"/>
            <a:ext cx="5449140" cy="148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66B52-F0F5-EC4B-B4A6-BC944D8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978" y="669552"/>
            <a:ext cx="3852799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28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357B9DFF-3C75-4A1B-90EE-220EB8E0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9" y="660400"/>
            <a:ext cx="5962661" cy="3756476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002D6136-B4AC-2041-8B9B-2D7DF7ED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69" y="3261176"/>
            <a:ext cx="8016131" cy="231140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63A58CE5-01C2-7444-861B-1FACA041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150" y="568832"/>
            <a:ext cx="5784850" cy="2415668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AutoDL</a:t>
            </a:r>
            <a:r>
              <a:rPr lang="en-US" sz="2800" b="1" dirty="0">
                <a:solidFill>
                  <a:schemeClr val="bg1"/>
                </a:solidFill>
              </a:rPr>
              <a:t> Federation with </a:t>
            </a:r>
            <a:r>
              <a:rPr lang="en-US" sz="2800" b="1" dirty="0" err="1">
                <a:solidFill>
                  <a:schemeClr val="bg1"/>
                </a:solidFill>
              </a:rPr>
              <a:t>SecureGBM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Our methods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- Distributed Gradient Boosting Decision Trees (GBDT)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- Semi-Homomorphic</a:t>
            </a:r>
            <a:r>
              <a:rPr lang="zh-Han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Hans" sz="1600" b="1" dirty="0">
                <a:solidFill>
                  <a:schemeClr val="bg1"/>
                </a:solidFill>
              </a:rPr>
              <a:t>Encryption</a:t>
            </a:r>
            <a:r>
              <a:rPr lang="zh-Han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Hans" sz="1600" b="1" dirty="0">
                <a:solidFill>
                  <a:schemeClr val="bg1"/>
                </a:solidFill>
              </a:rPr>
              <a:t>(SHE)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- Multi-Party Computation (MPC)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- GPU + Statistical Acceleration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71B890-0B9D-DE47-920A-696509A11012}"/>
              </a:ext>
            </a:extLst>
          </p:cNvPr>
          <p:cNvSpPr/>
          <p:nvPr/>
        </p:nvSpPr>
        <p:spPr>
          <a:xfrm>
            <a:off x="1295400" y="5736272"/>
            <a:ext cx="875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[BigData'19] </a:t>
            </a:r>
            <a:r>
              <a:rPr lang="en-US" sz="1600" dirty="0" err="1">
                <a:solidFill>
                  <a:schemeClr val="bg1"/>
                </a:solidFill>
              </a:rPr>
              <a:t>Zhi</a:t>
            </a:r>
            <a:r>
              <a:rPr lang="en-US" sz="1600" dirty="0">
                <a:solidFill>
                  <a:schemeClr val="bg1"/>
                </a:solidFill>
              </a:rPr>
              <a:t> Feng, </a:t>
            </a:r>
            <a:r>
              <a:rPr lang="en-US" sz="1600" b="1" dirty="0" err="1">
                <a:solidFill>
                  <a:schemeClr val="bg1"/>
                </a:solidFill>
              </a:rPr>
              <a:t>Haoyi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Xiong</a:t>
            </a:r>
            <a:r>
              <a:rPr lang="en-US" sz="1600" dirty="0">
                <a:solidFill>
                  <a:schemeClr val="bg1"/>
                </a:solidFill>
              </a:rPr>
              <a:t>*, </a:t>
            </a:r>
            <a:r>
              <a:rPr lang="en-US" sz="1600" dirty="0" err="1">
                <a:solidFill>
                  <a:schemeClr val="bg1"/>
                </a:solidFill>
              </a:rPr>
              <a:t>Chuanyuan</a:t>
            </a:r>
            <a:r>
              <a:rPr lang="en-US" sz="1600" dirty="0">
                <a:solidFill>
                  <a:schemeClr val="bg1"/>
                </a:solidFill>
              </a:rPr>
              <a:t> Song, </a:t>
            </a:r>
            <a:r>
              <a:rPr lang="en-US" sz="1600" dirty="0" err="1">
                <a:solidFill>
                  <a:schemeClr val="bg1"/>
                </a:solidFill>
              </a:rPr>
              <a:t>Sijia</a:t>
            </a:r>
            <a:r>
              <a:rPr lang="en-US" sz="1600" dirty="0">
                <a:solidFill>
                  <a:schemeClr val="bg1"/>
                </a:solidFill>
              </a:rPr>
              <a:t> Yang, </a:t>
            </a:r>
            <a:r>
              <a:rPr lang="en-US" sz="1600" dirty="0" err="1">
                <a:solidFill>
                  <a:schemeClr val="bg1"/>
                </a:solidFill>
              </a:rPr>
              <a:t>Baoxin</a:t>
            </a:r>
            <a:r>
              <a:rPr lang="en-US" sz="1600" dirty="0">
                <a:solidFill>
                  <a:schemeClr val="bg1"/>
                </a:solidFill>
              </a:rPr>
              <a:t> Zhao, </a:t>
            </a:r>
            <a:r>
              <a:rPr lang="en-US" sz="1600" dirty="0" err="1">
                <a:solidFill>
                  <a:schemeClr val="bg1"/>
                </a:solidFill>
              </a:rPr>
              <a:t>Licheng</a:t>
            </a:r>
            <a:r>
              <a:rPr lang="en-US" sz="1600" dirty="0">
                <a:solidFill>
                  <a:schemeClr val="bg1"/>
                </a:solidFill>
              </a:rPr>
              <a:t> Wang, </a:t>
            </a:r>
            <a:r>
              <a:rPr lang="en-US" sz="1600" dirty="0" err="1">
                <a:solidFill>
                  <a:schemeClr val="bg1"/>
                </a:solidFill>
              </a:rPr>
              <a:t>Zeyu</a:t>
            </a:r>
            <a:r>
              <a:rPr lang="en-US" sz="1600" dirty="0">
                <a:solidFill>
                  <a:schemeClr val="bg1"/>
                </a:solidFill>
              </a:rPr>
              <a:t> Chen, </a:t>
            </a:r>
            <a:r>
              <a:rPr lang="en-US" sz="1600" dirty="0" err="1">
                <a:solidFill>
                  <a:schemeClr val="bg1"/>
                </a:solidFill>
              </a:rPr>
              <a:t>Liping</a:t>
            </a:r>
            <a:r>
              <a:rPr lang="en-US" sz="1600" dirty="0">
                <a:solidFill>
                  <a:schemeClr val="bg1"/>
                </a:solidFill>
              </a:rPr>
              <a:t> Liu, and Jun </a:t>
            </a:r>
            <a:r>
              <a:rPr lang="en-US" sz="1600" dirty="0" err="1">
                <a:solidFill>
                  <a:schemeClr val="bg1"/>
                </a:solidFill>
              </a:rPr>
              <a:t>Huan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SecureGBM</a:t>
            </a:r>
            <a:r>
              <a:rPr lang="en-US" sz="1600" dirty="0">
                <a:solidFill>
                  <a:schemeClr val="bg1"/>
                </a:solidFill>
              </a:rPr>
              <a:t>: Secure Multi-Party Gradient Boosting. The 2019 IEEE International Conference on Big Data, Los Angeles, CA, 2019.</a:t>
            </a:r>
          </a:p>
        </p:txBody>
      </p:sp>
    </p:spTree>
    <p:extLst>
      <p:ext uri="{BB962C8B-B14F-4D97-AF65-F5344CB8AC3E}">
        <p14:creationId xmlns:p14="http://schemas.microsoft.com/office/powerpoint/2010/main" val="336115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873167-4465-4BF0-9587-5024EC77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803" y="1152492"/>
            <a:ext cx="6842596" cy="3621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2615A11-631E-43CA-943E-95A006CB7955}"/>
              </a:ext>
            </a:extLst>
          </p:cNvPr>
          <p:cNvSpPr txBox="1"/>
          <p:nvPr/>
        </p:nvSpPr>
        <p:spPr>
          <a:xfrm>
            <a:off x="3352800" y="334565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Overall Classification AUC (%) Comparison (N/A: During the experiments, </a:t>
            </a:r>
            <a:r>
              <a:rPr lang="en-US" altLang="zh-CN" dirty="0" err="1">
                <a:solidFill>
                  <a:schemeClr val="bg1"/>
                </a:solidFill>
              </a:rPr>
              <a:t>LightGBM</a:t>
            </a:r>
            <a:r>
              <a:rPr lang="en-US" altLang="zh-CN" dirty="0">
                <a:solidFill>
                  <a:schemeClr val="bg1"/>
                </a:solidFill>
              </a:rPr>
              <a:t> reported failure to train the model due as the features of the given datasets are too sparse to learn.)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75F9EE-B153-DA4C-82FA-36056E10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7" y="1793648"/>
            <a:ext cx="3822700" cy="132556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AutoDL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Federation with </a:t>
            </a:r>
            <a:r>
              <a:rPr lang="en-US" dirty="0" err="1">
                <a:solidFill>
                  <a:schemeClr val="bg1"/>
                </a:solidFill>
              </a:rPr>
              <a:t>SecureGBM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F6FAA-884D-114B-BC14-2DE2E6A5D626}"/>
              </a:ext>
            </a:extLst>
          </p:cNvPr>
          <p:cNvSpPr/>
          <p:nvPr/>
        </p:nvSpPr>
        <p:spPr>
          <a:xfrm>
            <a:off x="188947" y="3603941"/>
            <a:ext cx="42005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[BigData'19] </a:t>
            </a:r>
            <a:r>
              <a:rPr lang="en-US" sz="1400" dirty="0" err="1">
                <a:solidFill>
                  <a:schemeClr val="bg1"/>
                </a:solidFill>
              </a:rPr>
              <a:t>Zhi</a:t>
            </a:r>
            <a:r>
              <a:rPr lang="en-US" sz="1400" dirty="0">
                <a:solidFill>
                  <a:schemeClr val="bg1"/>
                </a:solidFill>
              </a:rPr>
              <a:t> Feng, </a:t>
            </a:r>
            <a:r>
              <a:rPr lang="en-US" sz="1400" b="1" dirty="0" err="1">
                <a:solidFill>
                  <a:schemeClr val="bg1"/>
                </a:solidFill>
              </a:rPr>
              <a:t>Haoyi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Xiong</a:t>
            </a:r>
            <a:r>
              <a:rPr lang="en-US" sz="1400" dirty="0">
                <a:solidFill>
                  <a:schemeClr val="bg1"/>
                </a:solidFill>
              </a:rPr>
              <a:t>*, </a:t>
            </a:r>
            <a:r>
              <a:rPr lang="en-US" sz="1400" dirty="0" err="1">
                <a:solidFill>
                  <a:schemeClr val="bg1"/>
                </a:solidFill>
              </a:rPr>
              <a:t>Chuanyuan</a:t>
            </a:r>
            <a:r>
              <a:rPr lang="en-US" sz="1400" dirty="0">
                <a:solidFill>
                  <a:schemeClr val="bg1"/>
                </a:solidFill>
              </a:rPr>
              <a:t> Song, </a:t>
            </a:r>
            <a:r>
              <a:rPr lang="en-US" sz="1400" dirty="0" err="1">
                <a:solidFill>
                  <a:schemeClr val="bg1"/>
                </a:solidFill>
              </a:rPr>
              <a:t>Sijia</a:t>
            </a:r>
            <a:r>
              <a:rPr lang="en-US" sz="1400" dirty="0">
                <a:solidFill>
                  <a:schemeClr val="bg1"/>
                </a:solidFill>
              </a:rPr>
              <a:t> Yang, </a:t>
            </a:r>
            <a:r>
              <a:rPr lang="en-US" sz="1400" dirty="0" err="1">
                <a:solidFill>
                  <a:schemeClr val="bg1"/>
                </a:solidFill>
              </a:rPr>
              <a:t>Baoxin</a:t>
            </a:r>
            <a:r>
              <a:rPr lang="en-US" sz="1400" dirty="0">
                <a:solidFill>
                  <a:schemeClr val="bg1"/>
                </a:solidFill>
              </a:rPr>
              <a:t> Zhao, </a:t>
            </a:r>
            <a:r>
              <a:rPr lang="en-US" sz="1400" dirty="0" err="1">
                <a:solidFill>
                  <a:schemeClr val="bg1"/>
                </a:solidFill>
              </a:rPr>
              <a:t>Licheng</a:t>
            </a:r>
            <a:r>
              <a:rPr lang="en-US" sz="1400" dirty="0">
                <a:solidFill>
                  <a:schemeClr val="bg1"/>
                </a:solidFill>
              </a:rPr>
              <a:t> Wang, </a:t>
            </a:r>
            <a:r>
              <a:rPr lang="en-US" sz="1400" dirty="0" err="1">
                <a:solidFill>
                  <a:schemeClr val="bg1"/>
                </a:solidFill>
              </a:rPr>
              <a:t>Zeyu</a:t>
            </a:r>
            <a:r>
              <a:rPr lang="en-US" sz="1400" dirty="0">
                <a:solidFill>
                  <a:schemeClr val="bg1"/>
                </a:solidFill>
              </a:rPr>
              <a:t> Chen, </a:t>
            </a:r>
            <a:r>
              <a:rPr lang="en-US" sz="1400" dirty="0" err="1">
                <a:solidFill>
                  <a:schemeClr val="bg1"/>
                </a:solidFill>
              </a:rPr>
              <a:t>Liping</a:t>
            </a:r>
            <a:r>
              <a:rPr lang="en-US" sz="1400" dirty="0">
                <a:solidFill>
                  <a:schemeClr val="bg1"/>
                </a:solidFill>
              </a:rPr>
              <a:t> Liu, and Jun </a:t>
            </a:r>
            <a:r>
              <a:rPr lang="en-US" sz="1400" dirty="0" err="1">
                <a:solidFill>
                  <a:schemeClr val="bg1"/>
                </a:solidFill>
              </a:rPr>
              <a:t>Huan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SecureGBM</a:t>
            </a:r>
            <a:r>
              <a:rPr lang="en-US" sz="1400" dirty="0">
                <a:solidFill>
                  <a:schemeClr val="bg1"/>
                </a:solidFill>
              </a:rPr>
              <a:t>: Secure Multi-Party Gradient Boosting. The 2019 IEEE International Conference on Big Data, Los Angeles, CA, 2019.</a:t>
            </a:r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C0CC0564-2656-074B-A747-2624B56D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49" y="5116684"/>
            <a:ext cx="4811703" cy="11788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6C5FB4-48F4-FA4B-B47E-7749B1AC9C84}"/>
              </a:ext>
            </a:extLst>
          </p:cNvPr>
          <p:cNvSpPr/>
          <p:nvPr/>
        </p:nvSpPr>
        <p:spPr>
          <a:xfrm>
            <a:off x="5449899" y="6295550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Time Consumption per Iteration (seconds) on a Synthesized Dataset over Varying Number of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292409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AutoDL 2.0 Edge"/>
          <p:cNvSpPr txBox="1"/>
          <p:nvPr/>
        </p:nvSpPr>
        <p:spPr>
          <a:xfrm>
            <a:off x="896534" y="4190728"/>
            <a:ext cx="2599312" cy="396664"/>
          </a:xfrm>
          <a:prstGeom prst="rect">
            <a:avLst/>
          </a:prstGeom>
          <a:ln w="12700">
            <a:miter lim="400000"/>
          </a:ln>
          <a:effectLst>
            <a:outerShdw blurRad="114300" dist="12700" dir="54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534" tIns="13534" rIns="13534" bIns="13534">
            <a:spAutoFit/>
          </a:bodyPr>
          <a:lstStyle>
            <a:lvl1pPr algn="r" defTabSz="457200">
              <a:defRPr sz="6400">
                <a:solidFill>
                  <a:srgbClr val="EFBF55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2400" dirty="0" err="1">
                <a:solidFill>
                  <a:schemeClr val="bg1"/>
                </a:solidFill>
              </a:rPr>
              <a:t>AutoDL</a:t>
            </a:r>
            <a:r>
              <a:rPr sz="2400" dirty="0">
                <a:solidFill>
                  <a:schemeClr val="bg1"/>
                </a:solidFill>
              </a:rPr>
              <a:t> Edge </a:t>
            </a:r>
          </a:p>
        </p:txBody>
      </p:sp>
      <p:sp>
        <p:nvSpPr>
          <p:cNvPr id="525" name="边缘计算无处不在…"/>
          <p:cNvSpPr txBox="1"/>
          <p:nvPr/>
        </p:nvSpPr>
        <p:spPr>
          <a:xfrm>
            <a:off x="326520" y="4749879"/>
            <a:ext cx="3186609" cy="828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1664" tIns="21664" rIns="21664" bIns="21664">
            <a:spAutoFit/>
          </a:bodyPr>
          <a:lstStyle/>
          <a:p>
            <a:pPr marL="107156" indent="-107156" algn="r"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olidFill>
                  <a:schemeClr val="bg1"/>
                </a:solidFill>
                <a:sym typeface="PingFang SC Regular"/>
              </a:rPr>
              <a:t>Efficient model compression with performance/accuracy preserved for model deployment on pervasive Edge Computing devices</a:t>
            </a:r>
          </a:p>
        </p:txBody>
      </p:sp>
      <p:sp>
        <p:nvSpPr>
          <p:cNvPr id="526" name="AutoDL 2.0 Edge - 适配深度学习边缘计算  支持更多 AI 能力"/>
          <p:cNvSpPr txBox="1"/>
          <p:nvPr/>
        </p:nvSpPr>
        <p:spPr>
          <a:xfrm>
            <a:off x="27457" y="350691"/>
            <a:ext cx="11865480" cy="98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18" tIns="6018" rIns="6018" bIns="6018">
            <a:sp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3150" b="1" dirty="0" err="1">
                <a:solidFill>
                  <a:schemeClr val="bg1"/>
                </a:solidFill>
              </a:rPr>
              <a:t>AutoDL</a:t>
            </a:r>
            <a:r>
              <a:rPr sz="3150" b="1" dirty="0">
                <a:solidFill>
                  <a:schemeClr val="bg1"/>
                </a:solidFill>
              </a:rPr>
              <a:t> Edge </a:t>
            </a:r>
            <a:r>
              <a:rPr lang="en-US" sz="3150" b="1" dirty="0">
                <a:solidFill>
                  <a:schemeClr val="bg1"/>
                </a:solidFill>
              </a:rPr>
              <a:t>Inference –</a:t>
            </a:r>
            <a:r>
              <a:rPr sz="3150" b="1" dirty="0">
                <a:solidFill>
                  <a:schemeClr val="bg1"/>
                </a:solidFill>
              </a:rPr>
              <a:t> </a:t>
            </a:r>
            <a:r>
              <a:rPr lang="en-US" altLang="zh-CN" sz="3150" b="1" dirty="0">
                <a:solidFill>
                  <a:schemeClr val="bg1"/>
                </a:solidFill>
                <a:sym typeface="PingFang SC Regular"/>
              </a:rPr>
              <a:t>Accelerated and Energy Efficient Inference over Mobile Devices </a:t>
            </a:r>
            <a:endParaRPr sz="3150" b="1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528" name="表格"/>
          <p:cNvGraphicFramePr/>
          <p:nvPr>
            <p:extLst>
              <p:ext uri="{D42A27DB-BD31-4B8C-83A1-F6EECF244321}">
                <p14:modId xmlns:p14="http://schemas.microsoft.com/office/powerpoint/2010/main" val="3433265453"/>
              </p:ext>
            </p:extLst>
          </p:nvPr>
        </p:nvGraphicFramePr>
        <p:xfrm>
          <a:off x="3966416" y="1714863"/>
          <a:ext cx="7926521" cy="4951730"/>
        </p:xfrm>
        <a:graphic>
          <a:graphicData uri="http://schemas.openxmlformats.org/drawingml/2006/table">
            <a:tbl>
              <a:tblPr bandRow="1"/>
              <a:tblGrid>
                <a:gridCol w="95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1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7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1264">
                <a:tc rowSpan="2" gridSpan="2">
                  <a:txBody>
                    <a:bodyPr/>
                    <a:lstStyle/>
                    <a:p>
                      <a:pPr defTabSz="914400">
                        <a:defRPr sz="4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endParaRPr sz="1600" dirty="0"/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4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 lang="en-US" sz="1300" dirty="0">
                          <a:solidFill>
                            <a:srgbClr val="EFBF55"/>
                          </a:solidFill>
                        </a:rPr>
                        <a:t>Before</a:t>
                      </a:r>
                      <a:r>
                        <a:rPr lang="en-US" sz="1300" baseline="0" dirty="0">
                          <a:solidFill>
                            <a:srgbClr val="EFBF55"/>
                          </a:solidFill>
                        </a:rPr>
                        <a:t> Compression</a:t>
                      </a:r>
                      <a:endParaRPr sz="1300" dirty="0">
                        <a:solidFill>
                          <a:srgbClr val="EFBF55"/>
                        </a:solidFill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4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 lang="en-US" sz="1300" dirty="0">
                          <a:solidFill>
                            <a:srgbClr val="EFBF55"/>
                          </a:solidFill>
                        </a:rPr>
                        <a:t>After Compression</a:t>
                      </a:r>
                      <a:endParaRPr sz="1300" dirty="0">
                        <a:solidFill>
                          <a:srgbClr val="EFBF55"/>
                        </a:solidFill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100"/>
                        </a:lnSpc>
                        <a:defRPr sz="1800"/>
                      </a:pPr>
                      <a:r>
                        <a:rPr lang="en-US" sz="13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Compression</a:t>
                      </a:r>
                      <a:r>
                        <a:rPr lang="en-US" sz="1300" baseline="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 Ratio</a:t>
                      </a:r>
                      <a:endParaRPr sz="1300" dirty="0">
                        <a:solidFill>
                          <a:srgbClr val="EFBF55"/>
                        </a:solidFill>
                        <a:latin typeface="PingFang SC Regular"/>
                        <a:ea typeface="PingFang SC Regular"/>
                        <a:cs typeface="PingFang SC Regular"/>
                        <a:sym typeface="PingFang SC Regular"/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237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Parameters</a:t>
                      </a:r>
                      <a:r>
                        <a:rPr lang="en-US" sz="1300" baseline="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 </a:t>
                      </a:r>
                      <a:endParaRPr sz="1300" dirty="0">
                        <a:solidFill>
                          <a:srgbClr val="EFBF55"/>
                        </a:solidFill>
                        <a:latin typeface="PingFang SC Regular"/>
                        <a:ea typeface="PingFang SC Regular"/>
                        <a:cs typeface="PingFang SC Regular"/>
                        <a:sym typeface="PingFang SC Regular"/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3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Accuracy</a:t>
                      </a:r>
                      <a:endParaRPr sz="1300" dirty="0">
                        <a:solidFill>
                          <a:srgbClr val="EFBF55"/>
                        </a:solidFill>
                        <a:latin typeface="PingFang SC Regular"/>
                        <a:ea typeface="PingFang SC Regular"/>
                        <a:cs typeface="PingFang SC Regular"/>
                        <a:sym typeface="PingFang SC Regular"/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13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Parameters</a:t>
                      </a:r>
                      <a:endParaRPr sz="1300" dirty="0">
                        <a:solidFill>
                          <a:srgbClr val="EFBF55"/>
                        </a:solidFill>
                        <a:latin typeface="PingFang SC Regular"/>
                        <a:ea typeface="PingFang SC Regular"/>
                        <a:cs typeface="PingFang SC Regular"/>
                        <a:sym typeface="PingFang SC Regular"/>
                      </a:endParaRP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1300" dirty="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Accuracy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500">
                          <a:solidFill>
                            <a:srgbClr val="EFBF55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endParaRPr sz="1300"/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237">
                <a:tc gridSpan="2">
                  <a:txBody>
                    <a:bodyPr/>
                    <a:lstStyle/>
                    <a:p>
                      <a:pPr defTabSz="914400">
                        <a:defRPr sz="4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</a:rPr>
                        <a:t>SoundNet on ESC-50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13.00M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0.66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0.07M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0.656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180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237">
                <a:tc rowSpan="3">
                  <a:txBody>
                    <a:bodyPr/>
                    <a:lstStyle/>
                    <a:p>
                      <a:pPr defTabSz="914400">
                        <a:defRPr sz="4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</a:rPr>
                        <a:t>ResNet on CIFAR-10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ResNet-18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11.17M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0.9418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0.82M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0.939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13.62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2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ResNet-34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21.28M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0.9472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1.69M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0.9429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12.59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2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ResNet-50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23.52M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0.9516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3.97M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0.9491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5.92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2623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DenseNet on CIFAR-10
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DenseNet121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13E4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6.96M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0.9513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1.75M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0.9472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500"/>
                        </a:lnSpc>
                        <a:defRPr sz="1800"/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3.97</a:t>
                      </a:r>
                    </a:p>
                  </a:txBody>
                  <a:tcPr marL="34290" marR="34290" marT="17145" marB="17145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1D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8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6" y="4297740"/>
            <a:ext cx="1097915" cy="97726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46" y="1409760"/>
            <a:ext cx="2360295" cy="2464435"/>
          </a:xfrm>
          <a:prstGeom prst="rect">
            <a:avLst/>
          </a:prstGeom>
        </p:spPr>
      </p:pic>
      <p:pic>
        <p:nvPicPr>
          <p:cNvPr id="4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86" y="4156770"/>
            <a:ext cx="1097915" cy="977265"/>
          </a:xfrm>
          <a:prstGeom prst="rect">
            <a:avLst/>
          </a:prstGeom>
        </p:spPr>
      </p:pic>
      <p:pic>
        <p:nvPicPr>
          <p:cNvPr id="21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893" y="2133517"/>
            <a:ext cx="1016433" cy="1016433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690" y="4156769"/>
            <a:ext cx="819150" cy="819150"/>
          </a:xfrm>
          <a:prstGeom prst="rect">
            <a:avLst/>
          </a:prstGeom>
        </p:spPr>
      </p:pic>
      <p:sp>
        <p:nvSpPr>
          <p:cNvPr id="24" name="流程图: 磁盘 23"/>
          <p:cNvSpPr/>
          <p:nvPr/>
        </p:nvSpPr>
        <p:spPr>
          <a:xfrm>
            <a:off x="2823846" y="5203249"/>
            <a:ext cx="412115" cy="647700"/>
          </a:xfrm>
          <a:prstGeom prst="flowChartMagneticDisk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2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11" y="5117525"/>
            <a:ext cx="1097915" cy="977265"/>
          </a:xfrm>
          <a:prstGeom prst="rect">
            <a:avLst/>
          </a:prstGeom>
        </p:spPr>
      </p:pic>
      <p:pic>
        <p:nvPicPr>
          <p:cNvPr id="27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920" y="5117524"/>
            <a:ext cx="819150" cy="819150"/>
          </a:xfrm>
          <a:prstGeom prst="rect">
            <a:avLst/>
          </a:prstGeom>
        </p:spPr>
      </p:pic>
      <p:sp>
        <p:nvSpPr>
          <p:cNvPr id="28" name="流程图: 磁盘 27"/>
          <p:cNvSpPr/>
          <p:nvPr/>
        </p:nvSpPr>
        <p:spPr>
          <a:xfrm>
            <a:off x="5763261" y="6164004"/>
            <a:ext cx="412115" cy="647700"/>
          </a:xfrm>
          <a:prstGeom prst="flowChartMagneticDisk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1" name="流程图: 磁盘 30"/>
          <p:cNvSpPr/>
          <p:nvPr/>
        </p:nvSpPr>
        <p:spPr>
          <a:xfrm>
            <a:off x="8902701" y="5253414"/>
            <a:ext cx="412115" cy="647700"/>
          </a:xfrm>
          <a:prstGeom prst="flowChartMagneticDisk">
            <a:avLst/>
          </a:prstGeom>
          <a:noFill/>
          <a:ln w="28575">
            <a:solidFill>
              <a:srgbClr val="9B130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4" name="文本框 33"/>
          <p:cNvSpPr txBox="1"/>
          <p:nvPr/>
        </p:nvSpPr>
        <p:spPr>
          <a:xfrm>
            <a:off x="2008506" y="1488500"/>
            <a:ext cx="312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1. Server selects a sample of online devices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614036" y="1113215"/>
            <a:ext cx="395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2. Selected devices download the current model parameters</a:t>
            </a:r>
          </a:p>
        </p:txBody>
      </p:sp>
      <p:cxnSp>
        <p:nvCxnSpPr>
          <p:cNvPr id="36" name="直接箭头连接符 35"/>
          <p:cNvCxnSpPr>
            <a:cxnSpLocks/>
          </p:cNvCxnSpPr>
          <p:nvPr/>
        </p:nvCxnSpPr>
        <p:spPr>
          <a:xfrm flipH="1">
            <a:off x="3235960" y="2866449"/>
            <a:ext cx="1894840" cy="1187450"/>
          </a:xfrm>
          <a:prstGeom prst="straightConnector1">
            <a:avLst/>
          </a:prstGeom>
          <a:ln w="19050">
            <a:solidFill>
              <a:srgbClr val="9B130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cxnSpLocks/>
          </p:cNvCxnSpPr>
          <p:nvPr/>
        </p:nvCxnSpPr>
        <p:spPr>
          <a:xfrm>
            <a:off x="5969636" y="3150294"/>
            <a:ext cx="13335" cy="1910080"/>
          </a:xfrm>
          <a:prstGeom prst="straightConnector1">
            <a:avLst/>
          </a:prstGeom>
          <a:ln w="19050">
            <a:solidFill>
              <a:srgbClr val="9B130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cxnSpLocks/>
          </p:cNvCxnSpPr>
          <p:nvPr/>
        </p:nvCxnSpPr>
        <p:spPr>
          <a:xfrm>
            <a:off x="6548120" y="2728020"/>
            <a:ext cx="1852930" cy="1231265"/>
          </a:xfrm>
          <a:prstGeom prst="straightConnector1">
            <a:avLst/>
          </a:prstGeom>
          <a:ln w="19050">
            <a:solidFill>
              <a:srgbClr val="9B130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23" idx="2"/>
          </p:cNvCxnSpPr>
          <p:nvPr/>
        </p:nvCxnSpPr>
        <p:spPr>
          <a:xfrm flipV="1">
            <a:off x="3025141" y="4984174"/>
            <a:ext cx="111125" cy="2171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cxnSpLocks/>
          </p:cNvCxnSpPr>
          <p:nvPr/>
        </p:nvCxnSpPr>
        <p:spPr>
          <a:xfrm flipV="1">
            <a:off x="6019165" y="5936674"/>
            <a:ext cx="123190" cy="227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cxnSpLocks/>
          </p:cNvCxnSpPr>
          <p:nvPr/>
        </p:nvCxnSpPr>
        <p:spPr>
          <a:xfrm flipV="1">
            <a:off x="9134475" y="5027990"/>
            <a:ext cx="153670" cy="225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cxnSpLocks/>
          </p:cNvCxnSpPr>
          <p:nvPr/>
        </p:nvCxnSpPr>
        <p:spPr>
          <a:xfrm flipV="1">
            <a:off x="3468371" y="3150295"/>
            <a:ext cx="1843405" cy="1147445"/>
          </a:xfrm>
          <a:prstGeom prst="straightConnector1">
            <a:avLst/>
          </a:prstGeom>
          <a:ln w="19050">
            <a:solidFill>
              <a:srgbClr val="9B130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cxnSpLocks/>
          </p:cNvCxnSpPr>
          <p:nvPr/>
        </p:nvCxnSpPr>
        <p:spPr>
          <a:xfrm flipV="1">
            <a:off x="5665470" y="3150294"/>
            <a:ext cx="0" cy="1911350"/>
          </a:xfrm>
          <a:prstGeom prst="straightConnector1">
            <a:avLst/>
          </a:prstGeom>
          <a:ln w="19050">
            <a:solidFill>
              <a:srgbClr val="9B130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cxnSpLocks/>
          </p:cNvCxnSpPr>
          <p:nvPr/>
        </p:nvCxnSpPr>
        <p:spPr>
          <a:xfrm flipH="1" flipV="1">
            <a:off x="6379211" y="2972495"/>
            <a:ext cx="1840865" cy="1236345"/>
          </a:xfrm>
          <a:prstGeom prst="straightConnector1">
            <a:avLst/>
          </a:prstGeom>
          <a:ln w="19050">
            <a:solidFill>
              <a:srgbClr val="9B130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548121" y="1877755"/>
            <a:ext cx="395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4. Server aggregates users' updates</a:t>
            </a:r>
          </a:p>
          <a:p>
            <a:pPr algn="ctr"/>
            <a:r>
              <a:rPr lang="en-US" altLang="zh-CN" sz="1600" dirty="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into a new model</a:t>
            </a:r>
          </a:p>
        </p:txBody>
      </p:sp>
      <p:cxnSp>
        <p:nvCxnSpPr>
          <p:cNvPr id="46" name="曲线连接符 45"/>
          <p:cNvCxnSpPr>
            <a:cxnSpLocks/>
          </p:cNvCxnSpPr>
          <p:nvPr/>
        </p:nvCxnSpPr>
        <p:spPr>
          <a:xfrm rot="10800000" flipV="1">
            <a:off x="2891791" y="2728020"/>
            <a:ext cx="2470785" cy="1325245"/>
          </a:xfrm>
          <a:prstGeom prst="curvedConnector3">
            <a:avLst>
              <a:gd name="adj1" fmla="val 10187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cxnSpLocks/>
          </p:cNvCxnSpPr>
          <p:nvPr/>
        </p:nvCxnSpPr>
        <p:spPr>
          <a:xfrm>
            <a:off x="6379211" y="2642294"/>
            <a:ext cx="2839085" cy="1394460"/>
          </a:xfrm>
          <a:prstGeom prst="curvedConnector3">
            <a:avLst>
              <a:gd name="adj1" fmla="val 9821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00" y="4208839"/>
            <a:ext cx="819150" cy="81915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355725" y="2462590"/>
            <a:ext cx="2211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5. Repeat util convergence</a:t>
            </a:r>
            <a:r>
              <a:rPr lang="en-US" altLang="zh-CN" sz="1400">
                <a:solidFill>
                  <a:srgbClr val="9B13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355726" y="6164005"/>
            <a:ext cx="395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3. Devices compute an update</a:t>
            </a:r>
          </a:p>
          <a:p>
            <a:pPr algn="ctr"/>
            <a:r>
              <a:rPr lang="en-US" altLang="zh-CN" sz="1600">
                <a:solidFill>
                  <a:srgbClr val="9B1302"/>
                </a:solidFill>
                <a:latin typeface="Times New Roman" panose="02020603050405020304" charset="0"/>
                <a:cs typeface="Times New Roman" panose="02020603050405020304" charset="0"/>
              </a:rPr>
              <a:t>using local training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D1C8CA-7098-574F-9CA8-8DAAA7AD5A34}"/>
              </a:ext>
            </a:extLst>
          </p:cNvPr>
          <p:cNvSpPr/>
          <p:nvPr/>
        </p:nvSpPr>
        <p:spPr>
          <a:xfrm>
            <a:off x="6456871" y="6487854"/>
            <a:ext cx="5662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Yang, T., Andrew, G., </a:t>
            </a:r>
            <a:r>
              <a:rPr lang="en-US" sz="1000" dirty="0" err="1">
                <a:solidFill>
                  <a:schemeClr val="bg1"/>
                </a:solidFill>
              </a:rPr>
              <a:t>Eichner</a:t>
            </a:r>
            <a:r>
              <a:rPr lang="en-US" sz="1000" dirty="0">
                <a:solidFill>
                  <a:schemeClr val="bg1"/>
                </a:solidFill>
              </a:rPr>
              <a:t>, H., Sun, H., Li, W., Kong, N., </a:t>
            </a:r>
            <a:r>
              <a:rPr lang="en-US" sz="1000" dirty="0" err="1">
                <a:solidFill>
                  <a:schemeClr val="bg1"/>
                </a:solidFill>
              </a:rPr>
              <a:t>Ramage</a:t>
            </a:r>
            <a:r>
              <a:rPr lang="en-US" sz="1000" dirty="0">
                <a:solidFill>
                  <a:schemeClr val="bg1"/>
                </a:solidFill>
              </a:rPr>
              <a:t>, D. and </a:t>
            </a:r>
            <a:r>
              <a:rPr lang="en-US" sz="1000" dirty="0" err="1">
                <a:solidFill>
                  <a:schemeClr val="bg1"/>
                </a:solidFill>
              </a:rPr>
              <a:t>Beaufays</a:t>
            </a:r>
            <a:r>
              <a:rPr lang="en-US" sz="1000" dirty="0">
                <a:solidFill>
                  <a:schemeClr val="bg1"/>
                </a:solidFill>
              </a:rPr>
              <a:t>, F., 2018. Applied Federated Learning: Improving Google Keyboard Query Suggestions.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C3F28-85FA-D14B-B274-C4D1AB3B6A6B}"/>
              </a:ext>
            </a:extLst>
          </p:cNvPr>
          <p:cNvSpPr txBox="1"/>
          <p:nvPr/>
        </p:nvSpPr>
        <p:spPr>
          <a:xfrm>
            <a:off x="503873" y="154672"/>
            <a:ext cx="8023860" cy="765996"/>
          </a:xfrm>
          <a:prstGeom prst="rect">
            <a:avLst/>
          </a:prstGeom>
          <a:ln w="12700">
            <a:miter lim="400000"/>
          </a:ln>
          <a:effectLst>
            <a:outerShdw blurRad="114300" dist="12700" dir="5400000" rotWithShape="0">
              <a:srgbClr val="000000">
                <a:alpha val="80000"/>
              </a:srgbClr>
            </a:outerShdw>
          </a:effectLst>
        </p:spPr>
        <p:txBody>
          <a:bodyPr lIns="13534" tIns="13534" rIns="13534" bIns="13534">
            <a:spAutoFit/>
          </a:bodyPr>
          <a:lstStyle>
            <a:defPPr>
              <a:defRPr lang="en-US"/>
            </a:defPPr>
            <a:lvl1pPr algn="r" defTabSz="457200">
              <a:defRPr sz="2400">
                <a:solidFill>
                  <a:schemeClr val="bg1"/>
                </a:solidFill>
                <a:latin typeface="PingFang SC Regular"/>
                <a:ea typeface="PingFang SC Regular"/>
                <a:cs typeface="PingFang SC Regular"/>
              </a:defRPr>
            </a:lvl1pPr>
          </a:lstStyle>
          <a:p>
            <a:pPr algn="l"/>
            <a:r>
              <a:rPr lang="en-US" dirty="0" err="1"/>
              <a:t>AutoDL</a:t>
            </a:r>
            <a:r>
              <a:rPr lang="en-US" dirty="0"/>
              <a:t> Edge Training: Efficient Federated Deep Learning over Mobile Devices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02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2177" y="731571"/>
            <a:ext cx="7084452" cy="815340"/>
          </a:xfrm>
        </p:spPr>
        <p:txBody>
          <a:bodyPr>
            <a:no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AutoDL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Edge Training: Efficient Federated Deep Learning over Mobile Devices with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SmartPC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(Smart Pace Control)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56" y="1826102"/>
            <a:ext cx="5161657" cy="3584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05FD35-A344-E94A-BEE5-C93BF825B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95" y="18267"/>
            <a:ext cx="4603580" cy="2912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513B9-E0A8-C544-8FF4-0A86AD6DF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29" y="2943435"/>
            <a:ext cx="4604846" cy="1789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48356-B501-CB4E-AAEF-BC846266C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95" y="4672757"/>
            <a:ext cx="4603580" cy="2185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A8B255-0C0A-7643-9609-7E069C8753F8}"/>
              </a:ext>
            </a:extLst>
          </p:cNvPr>
          <p:cNvSpPr/>
          <p:nvPr/>
        </p:nvSpPr>
        <p:spPr>
          <a:xfrm>
            <a:off x="796284" y="6094538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[RTSS’19] Li Li*, </a:t>
            </a:r>
            <a:r>
              <a:rPr lang="en-US" sz="1100" dirty="0" err="1">
                <a:solidFill>
                  <a:schemeClr val="bg1"/>
                </a:solidFill>
              </a:rPr>
              <a:t>Haoyi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Xiong</a:t>
            </a:r>
            <a:r>
              <a:rPr lang="en-US" sz="1100" dirty="0">
                <a:solidFill>
                  <a:schemeClr val="bg1"/>
                </a:solidFill>
              </a:rPr>
              <a:t>*, </a:t>
            </a:r>
            <a:r>
              <a:rPr lang="en-US" sz="1100" dirty="0" err="1">
                <a:solidFill>
                  <a:schemeClr val="bg1"/>
                </a:solidFill>
              </a:rPr>
              <a:t>Zhishan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Guo</a:t>
            </a:r>
            <a:r>
              <a:rPr lang="en-US" sz="1100" dirty="0">
                <a:solidFill>
                  <a:schemeClr val="bg1"/>
                </a:solidFill>
              </a:rPr>
              <a:t>, Jun Wang, and Cheng-</a:t>
            </a:r>
            <a:r>
              <a:rPr lang="en-US" sz="1100" dirty="0" err="1">
                <a:solidFill>
                  <a:schemeClr val="bg1"/>
                </a:solidFill>
              </a:rPr>
              <a:t>Zhong</a:t>
            </a:r>
            <a:r>
              <a:rPr lang="en-US" sz="1100" dirty="0">
                <a:solidFill>
                  <a:schemeClr val="bg1"/>
                </a:solidFill>
              </a:rPr>
              <a:t> Xu. </a:t>
            </a:r>
            <a:r>
              <a:rPr lang="en-US" sz="1100" dirty="0" err="1">
                <a:solidFill>
                  <a:schemeClr val="bg1"/>
                </a:solidFill>
              </a:rPr>
              <a:t>SmartPC</a:t>
            </a:r>
            <a:r>
              <a:rPr lang="en-US" sz="1100" dirty="0">
                <a:solidFill>
                  <a:schemeClr val="bg1"/>
                </a:solidFill>
              </a:rPr>
              <a:t>: Hierarchical Pace Control in Real-Time Federated Learning System. In Proceedings of the the 40th IEEE Real-Time Systems Symposium, Hong Kong, China, 2019, IEEE.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08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73" y="199856"/>
            <a:ext cx="5056221" cy="3033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73" y="3233251"/>
            <a:ext cx="5056220" cy="2806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BC8C7-8D2C-4343-AF28-C4DCA4617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" y="72856"/>
            <a:ext cx="4264527" cy="6734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B57F81-6191-2446-A0D4-5C86091D8DA3}"/>
              </a:ext>
            </a:extLst>
          </p:cNvPr>
          <p:cNvSpPr/>
          <p:nvPr/>
        </p:nvSpPr>
        <p:spPr>
          <a:xfrm>
            <a:off x="5901684" y="6219736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[RTSS’19] Li Li*, </a:t>
            </a:r>
            <a:r>
              <a:rPr lang="en-US" sz="1100" dirty="0" err="1">
                <a:solidFill>
                  <a:schemeClr val="bg1"/>
                </a:solidFill>
              </a:rPr>
              <a:t>Haoyi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Xiong</a:t>
            </a:r>
            <a:r>
              <a:rPr lang="en-US" sz="1100" dirty="0">
                <a:solidFill>
                  <a:schemeClr val="bg1"/>
                </a:solidFill>
              </a:rPr>
              <a:t>*, </a:t>
            </a:r>
            <a:r>
              <a:rPr lang="en-US" sz="1100" dirty="0" err="1">
                <a:solidFill>
                  <a:schemeClr val="bg1"/>
                </a:solidFill>
              </a:rPr>
              <a:t>Zhishan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Guo</a:t>
            </a:r>
            <a:r>
              <a:rPr lang="en-US" sz="1100" dirty="0">
                <a:solidFill>
                  <a:schemeClr val="bg1"/>
                </a:solidFill>
              </a:rPr>
              <a:t>, Jun Wang, and Cheng-</a:t>
            </a:r>
            <a:r>
              <a:rPr lang="en-US" sz="1100" dirty="0" err="1">
                <a:solidFill>
                  <a:schemeClr val="bg1"/>
                </a:solidFill>
              </a:rPr>
              <a:t>Zhong</a:t>
            </a:r>
            <a:r>
              <a:rPr lang="en-US" sz="1100" dirty="0">
                <a:solidFill>
                  <a:schemeClr val="bg1"/>
                </a:solidFill>
              </a:rPr>
              <a:t> Xu. </a:t>
            </a:r>
            <a:r>
              <a:rPr lang="en-US" sz="1100" dirty="0" err="1">
                <a:solidFill>
                  <a:schemeClr val="bg1"/>
                </a:solidFill>
              </a:rPr>
              <a:t>SmartPC</a:t>
            </a:r>
            <a:r>
              <a:rPr lang="en-US" sz="1100" dirty="0">
                <a:solidFill>
                  <a:schemeClr val="bg1"/>
                </a:solidFill>
              </a:rPr>
              <a:t>: Hierarchical Pace Control in Real-Time Federated Learning System. In Proceedings of the the 40th IEEE Real-Time Systems Symposium, Hong Kong, China, 2019, IEEE.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926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CE13-2A50-3441-B20B-A967838F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Impacts and Intellectual Merits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C858F5-4556-0445-B388-DA7F99E63108}"/>
              </a:ext>
            </a:extLst>
          </p:cNvPr>
          <p:cNvSpPr txBox="1">
            <a:spLocks/>
          </p:cNvSpPr>
          <p:nvPr/>
        </p:nvSpPr>
        <p:spPr>
          <a:xfrm>
            <a:off x="777542" y="1344386"/>
            <a:ext cx="10411158" cy="4764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ongti TC Light" panose="02010600040101010101" pitchFamily="2" charset="-120"/>
                <a:ea typeface="Songti TC Light" panose="02010600040101010101" pitchFamily="2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ngti TC Light" panose="02010600040101010101" pitchFamily="2" charset="-120"/>
                <a:ea typeface="Songti TC Light" panose="02010600040101010101" pitchFamily="2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ngti TC Light" panose="02010600040101010101" pitchFamily="2" charset="-120"/>
                <a:ea typeface="Songti TC Light" panose="02010600040101010101" pitchFamily="2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ngti TC Light" panose="02010600040101010101" pitchFamily="2" charset="-120"/>
                <a:ea typeface="Songti TC Light" panose="02010600040101010101" pitchFamily="2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ngti TC Light" panose="02010600040101010101" pitchFamily="2" charset="-120"/>
                <a:ea typeface="Songti TC Light" panose="02010600040101010101" pitchFamily="2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400" dirty="0"/>
              <a:t>Intellectual Merits</a:t>
            </a:r>
            <a:endParaRPr lang="en-US" altLang="zh-Hans" sz="2000" dirty="0"/>
          </a:p>
          <a:p>
            <a:pPr lvl="1"/>
            <a:r>
              <a:rPr lang="en-US" altLang="zh-Hans" sz="2000" dirty="0"/>
              <a:t>New infrastructure for AI Industrialization</a:t>
            </a:r>
          </a:p>
          <a:p>
            <a:pPr lvl="1"/>
            <a:r>
              <a:rPr lang="en-US" altLang="zh-Hans" sz="2000" dirty="0"/>
              <a:t>New algorithms and research that push the frontiers of automated deep learning</a:t>
            </a:r>
          </a:p>
          <a:p>
            <a:pPr lvl="1"/>
            <a:r>
              <a:rPr lang="en-US" altLang="zh-Hans" sz="2000" dirty="0"/>
              <a:t>Innovative applications that leverage the power of AI to do AI…</a:t>
            </a:r>
          </a:p>
          <a:p>
            <a:pPr marL="0" indent="0">
              <a:buNone/>
            </a:pPr>
            <a:endParaRPr lang="en-US" altLang="zh-Hans" sz="2400" dirty="0"/>
          </a:p>
          <a:p>
            <a:r>
              <a:rPr lang="en-US" altLang="zh-Hans" sz="2400" dirty="0"/>
              <a:t>Broader Impacts</a:t>
            </a:r>
          </a:p>
          <a:p>
            <a:pPr lvl="1"/>
            <a:r>
              <a:rPr lang="en-US" altLang="zh-Hans" sz="2000" dirty="0"/>
              <a:t>Quest for intelligence</a:t>
            </a:r>
          </a:p>
          <a:p>
            <a:pPr lvl="1"/>
            <a:endParaRPr lang="en-US" altLang="zh-Hans" sz="2000" dirty="0"/>
          </a:p>
          <a:p>
            <a:pPr lvl="1"/>
            <a:r>
              <a:rPr lang="en-US" altLang="zh-Hans" sz="2000" dirty="0"/>
              <a:t>New interface to design and implement AI</a:t>
            </a:r>
          </a:p>
          <a:p>
            <a:pPr lvl="2"/>
            <a:r>
              <a:rPr lang="en-US" altLang="zh-Hans" sz="1600" dirty="0"/>
              <a:t>like human-readable programming language (vs. machine code) to programming</a:t>
            </a:r>
          </a:p>
          <a:p>
            <a:pPr lvl="1"/>
            <a:endParaRPr lang="en-US" altLang="zh-Hans" sz="2000" dirty="0"/>
          </a:p>
          <a:p>
            <a:pPr lvl="1"/>
            <a:r>
              <a:rPr lang="en-US" altLang="zh-Hans" sz="2000" dirty="0"/>
              <a:t>Data-driven? Human-driven? Or Model-driven? …</a:t>
            </a:r>
          </a:p>
        </p:txBody>
      </p:sp>
    </p:spTree>
    <p:extLst>
      <p:ext uri="{BB962C8B-B14F-4D97-AF65-F5344CB8AC3E}">
        <p14:creationId xmlns:p14="http://schemas.microsoft.com/office/powerpoint/2010/main" val="77748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CE13-2A50-3441-B20B-A967838F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is Adam… Has he 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5751-DB43-8B44-95F4-B5C9C77D6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2EAD8-FB71-CC4F-9867-C815038C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08" y="1344387"/>
            <a:ext cx="9228949" cy="4190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208598-E923-6F49-99D5-E566BFAA4D4B}"/>
              </a:ext>
            </a:extLst>
          </p:cNvPr>
          <p:cNvSpPr/>
          <p:nvPr/>
        </p:nvSpPr>
        <p:spPr>
          <a:xfrm>
            <a:off x="1235509" y="5678038"/>
            <a:ext cx="92289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Creazione</a:t>
            </a:r>
            <a:r>
              <a:rPr lang="en-US" dirty="0"/>
              <a:t> di </a:t>
            </a:r>
            <a:r>
              <a:rPr lang="en-US" dirty="0" err="1"/>
              <a:t>Adamo</a:t>
            </a:r>
            <a:r>
              <a:rPr lang="en-US" dirty="0"/>
              <a:t>” from Sistine Chapel ceiling </a:t>
            </a:r>
          </a:p>
          <a:p>
            <a:pPr algn="ctr"/>
            <a:r>
              <a:rPr lang="en-US" sz="1600" dirty="0"/>
              <a:t>by </a:t>
            </a:r>
            <a:r>
              <a:rPr lang="en-US" sz="1600" i="1" dirty="0"/>
              <a:t>Michelangelo di </a:t>
            </a:r>
            <a:r>
              <a:rPr lang="en-US" sz="1600" i="1" dirty="0" err="1"/>
              <a:t>Lodovico</a:t>
            </a:r>
            <a:r>
              <a:rPr lang="en-US" sz="1600" i="1" dirty="0"/>
              <a:t> </a:t>
            </a:r>
            <a:r>
              <a:rPr lang="en-US" sz="1600" i="1" dirty="0" err="1"/>
              <a:t>Buonarroti</a:t>
            </a:r>
            <a:r>
              <a:rPr lang="en-US" sz="1600" i="1" dirty="0"/>
              <a:t> </a:t>
            </a:r>
            <a:r>
              <a:rPr lang="en-US" sz="1600" i="1" dirty="0" err="1"/>
              <a:t>Simoni</a:t>
            </a:r>
            <a:endParaRPr lang="en-US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578AA-8D60-B646-8985-0D80053E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57" y="4295587"/>
            <a:ext cx="440019" cy="4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6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64E-2F86-9849-917F-83907347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76" y="331554"/>
            <a:ext cx="10419823" cy="759619"/>
          </a:xfrm>
        </p:spPr>
        <p:txBody>
          <a:bodyPr/>
          <a:lstStyle/>
          <a:p>
            <a:r>
              <a:rPr lang="en-US" altLang="ja-JP" dirty="0">
                <a:latin typeface="Times" pitchFamily="2" charset="0"/>
              </a:rPr>
              <a:t>About Baidu Big Data Lab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7362-B982-1847-942A-7DD4E427C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7" y="1345795"/>
            <a:ext cx="9103227" cy="5203899"/>
          </a:xfrm>
        </p:spPr>
        <p:txBody>
          <a:bodyPr>
            <a:normAutofit/>
          </a:bodyPr>
          <a:lstStyle/>
          <a:p>
            <a:r>
              <a:rPr lang="en-US" altLang="zh-Hans" sz="2000" dirty="0">
                <a:latin typeface="Times" pitchFamily="2" charset="0"/>
              </a:rPr>
              <a:t>One of the six key research labs operated by Baidu, Inc.</a:t>
            </a:r>
          </a:p>
          <a:p>
            <a:pPr marL="0" indent="0">
              <a:buNone/>
            </a:pPr>
            <a:endParaRPr lang="en-US" altLang="zh-Hans" sz="2000" dirty="0">
              <a:latin typeface="Times" pitchFamily="2" charset="0"/>
            </a:endParaRPr>
          </a:p>
          <a:p>
            <a:r>
              <a:rPr lang="en-US" altLang="zh-Hans" sz="2000" dirty="0">
                <a:latin typeface="Times" pitchFamily="2" charset="0"/>
              </a:rPr>
              <a:t>Established</a:t>
            </a:r>
            <a:r>
              <a:rPr lang="zh-Hans" altLang="en-US" sz="2000" dirty="0">
                <a:latin typeface="Times" pitchFamily="2" charset="0"/>
              </a:rPr>
              <a:t> </a:t>
            </a:r>
            <a:r>
              <a:rPr lang="en-US" altLang="zh-Hans" sz="2000" dirty="0">
                <a:latin typeface="Times" pitchFamily="2" charset="0"/>
              </a:rPr>
              <a:t>under The </a:t>
            </a:r>
            <a:r>
              <a:rPr lang="en-US" altLang="zh-Hans" sz="2000" b="1" dirty="0">
                <a:latin typeface="Times" pitchFamily="2" charset="0"/>
              </a:rPr>
              <a:t>United Nations </a:t>
            </a:r>
            <a:r>
              <a:rPr lang="en-US" altLang="zh-Hans" sz="2000" dirty="0">
                <a:latin typeface="Times" pitchFamily="2" charset="0"/>
              </a:rPr>
              <a:t>Development </a:t>
            </a:r>
            <a:r>
              <a:rPr lang="en-US" altLang="zh-Hans" sz="2000" dirty="0" err="1">
                <a:latin typeface="Times" pitchFamily="2" charset="0"/>
              </a:rPr>
              <a:t>Programme</a:t>
            </a:r>
            <a:r>
              <a:rPr lang="en-US" altLang="zh-Hans" sz="2000" dirty="0">
                <a:latin typeface="Times" pitchFamily="2" charset="0"/>
              </a:rPr>
              <a:t>, Aug 2014</a:t>
            </a:r>
          </a:p>
          <a:p>
            <a:pPr marL="0" indent="0">
              <a:buNone/>
            </a:pPr>
            <a:endParaRPr lang="en-US" altLang="zh-Hans" sz="2000" dirty="0">
              <a:latin typeface="Times" pitchFamily="2" charset="0"/>
            </a:endParaRPr>
          </a:p>
          <a:p>
            <a:r>
              <a:rPr lang="en-US" altLang="zh-Hans" sz="2000" dirty="0">
                <a:latin typeface="Times" pitchFamily="2" charset="0"/>
              </a:rPr>
              <a:t>Currently, under the leadership of </a:t>
            </a:r>
            <a:r>
              <a:rPr lang="en-US" altLang="zh-Hans" sz="2000" b="1" dirty="0">
                <a:latin typeface="Times" pitchFamily="2" charset="0"/>
                <a:ea typeface="Songti TC" panose="02010600040101010101" pitchFamily="2" charset="-120"/>
                <a:cs typeface="Beirut" pitchFamily="2" charset="-78"/>
              </a:rPr>
              <a:t>Prof. </a:t>
            </a:r>
            <a:r>
              <a:rPr lang="en-US" altLang="zh-Hans" sz="2000" b="1" dirty="0" err="1">
                <a:latin typeface="Times" pitchFamily="2" charset="0"/>
                <a:ea typeface="Songti TC" panose="02010600040101010101" pitchFamily="2" charset="-120"/>
                <a:cs typeface="Beirut" pitchFamily="2" charset="-78"/>
              </a:rPr>
              <a:t>Dejing</a:t>
            </a:r>
            <a:r>
              <a:rPr lang="en-US" altLang="zh-Hans" sz="2000" b="1" dirty="0">
                <a:latin typeface="Times" pitchFamily="2" charset="0"/>
                <a:ea typeface="Songti TC" panose="02010600040101010101" pitchFamily="2" charset="-120"/>
                <a:cs typeface="Beirut" pitchFamily="2" charset="-78"/>
              </a:rPr>
              <a:t> Dou </a:t>
            </a:r>
          </a:p>
          <a:p>
            <a:pPr lvl="1"/>
            <a:r>
              <a:rPr lang="en-US" altLang="zh-Hans" sz="1800" dirty="0">
                <a:latin typeface="Times" pitchFamily="2" charset="0"/>
              </a:rPr>
              <a:t>from the Department of Computer and Information Sciences, University of Oregon, Eugen, ORE</a:t>
            </a:r>
          </a:p>
          <a:p>
            <a:endParaRPr lang="en-US" altLang="zh-Hans" sz="2000" dirty="0">
              <a:latin typeface="Times" pitchFamily="2" charset="0"/>
            </a:endParaRPr>
          </a:p>
          <a:p>
            <a:r>
              <a:rPr lang="en-US" altLang="zh-Hans" sz="2000" dirty="0">
                <a:latin typeface="Times" pitchFamily="2" charset="0"/>
              </a:rPr>
              <a:t> In charge of the Baidu Research efforts on</a:t>
            </a:r>
          </a:p>
          <a:p>
            <a:pPr lvl="1"/>
            <a:r>
              <a:rPr lang="en-US" altLang="zh-Hans" sz="1800" dirty="0">
                <a:latin typeface="Times" pitchFamily="2" charset="0"/>
              </a:rPr>
              <a:t>Baidu </a:t>
            </a:r>
            <a:r>
              <a:rPr lang="en-US" altLang="zh-Hans" sz="1800" dirty="0" err="1">
                <a:latin typeface="Times" pitchFamily="2" charset="0"/>
              </a:rPr>
              <a:t>AutoDL</a:t>
            </a:r>
            <a:endParaRPr lang="en-US" altLang="zh-Hans" sz="1800" dirty="0">
              <a:latin typeface="Times" pitchFamily="2" charset="0"/>
            </a:endParaRPr>
          </a:p>
          <a:p>
            <a:pPr lvl="1"/>
            <a:r>
              <a:rPr lang="en-US" altLang="zh-Hans" sz="1800" dirty="0">
                <a:latin typeface="Times" pitchFamily="2" charset="0"/>
              </a:rPr>
              <a:t>Federated Learning </a:t>
            </a:r>
          </a:p>
          <a:p>
            <a:pPr lvl="1"/>
            <a:r>
              <a:rPr lang="en-US" altLang="zh-Hans" sz="1800" dirty="0">
                <a:latin typeface="Times" pitchFamily="2" charset="0"/>
              </a:rPr>
              <a:t>Interpolation of Deep Neural Networks</a:t>
            </a:r>
          </a:p>
          <a:p>
            <a:pPr lvl="1"/>
            <a:r>
              <a:rPr lang="en-US" altLang="zh-Hans" sz="1800" dirty="0">
                <a:latin typeface="Times" pitchFamily="2" charset="0"/>
              </a:rPr>
              <a:t>Foundations of big data…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0413B-14BF-AF4C-8F3E-48F1A3F79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58" y="5164880"/>
            <a:ext cx="3852799" cy="8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40E7C-9B6B-4D4C-AB3D-3D73FD2C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004" y="1403224"/>
            <a:ext cx="2448516" cy="25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11E37E-8920-3241-A43E-DE25745D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497" y="4777728"/>
            <a:ext cx="588023" cy="1193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ECE68-C831-7A4A-A97D-AF27C6094CD3}"/>
              </a:ext>
            </a:extLst>
          </p:cNvPr>
          <p:cNvSpPr txBox="1"/>
          <p:nvPr/>
        </p:nvSpPr>
        <p:spPr>
          <a:xfrm>
            <a:off x="9315682" y="4035547"/>
            <a:ext cx="233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Prof. </a:t>
            </a:r>
            <a:r>
              <a:rPr lang="en-US" dirty="0" err="1"/>
              <a:t>Dejing</a:t>
            </a:r>
            <a:r>
              <a:rPr lang="en-US" dirty="0"/>
              <a:t> Dou</a:t>
            </a:r>
          </a:p>
        </p:txBody>
      </p:sp>
    </p:spTree>
    <p:extLst>
      <p:ext uri="{BB962C8B-B14F-4D97-AF65-F5344CB8AC3E}">
        <p14:creationId xmlns:p14="http://schemas.microsoft.com/office/powerpoint/2010/main" val="257516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64E-2F86-9849-917F-83907347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Times" pitchFamily="2" charset="0"/>
              </a:rPr>
              <a:t>About the Speaker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7362-B982-1847-942A-7DD4E427C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42" y="1344386"/>
            <a:ext cx="10515600" cy="5026917"/>
          </a:xfrm>
        </p:spPr>
        <p:txBody>
          <a:bodyPr>
            <a:normAutofit/>
          </a:bodyPr>
          <a:lstStyle/>
          <a:p>
            <a:r>
              <a:rPr lang="en-US" altLang="zh-Hans" sz="2000" dirty="0">
                <a:latin typeface="Times" pitchFamily="2" charset="0"/>
              </a:rPr>
              <a:t>Research Interests</a:t>
            </a:r>
          </a:p>
          <a:p>
            <a:pPr lvl="1"/>
            <a:r>
              <a:rPr lang="en-US" altLang="zh-Hans" sz="1800" b="1" dirty="0">
                <a:latin typeface="Times" pitchFamily="2" charset="0"/>
              </a:rPr>
              <a:t>Automated Deep Learning</a:t>
            </a:r>
            <a:r>
              <a:rPr lang="en-US" altLang="zh-Hans" sz="1800" dirty="0">
                <a:latin typeface="Times" pitchFamily="2" charset="0"/>
              </a:rPr>
              <a:t>, </a:t>
            </a:r>
            <a:r>
              <a:rPr lang="en-US" altLang="zh-Hans" sz="1800" b="1" dirty="0">
                <a:latin typeface="Times" pitchFamily="2" charset="0"/>
              </a:rPr>
              <a:t>Ubiquitous Big Data</a:t>
            </a:r>
            <a:endParaRPr lang="en-US" altLang="zh-Hans" sz="2000" b="1" dirty="0">
              <a:latin typeface="Times" pitchFamily="2" charset="0"/>
            </a:endParaRPr>
          </a:p>
          <a:p>
            <a:r>
              <a:rPr lang="en-US" altLang="zh-Hans" sz="2000" dirty="0">
                <a:latin typeface="Times" pitchFamily="2" charset="0"/>
              </a:rPr>
              <a:t>Professional Experience</a:t>
            </a:r>
          </a:p>
          <a:p>
            <a:pPr lvl="1"/>
            <a:r>
              <a:rPr lang="en-US" altLang="zh-Hans" sz="1600" b="1" dirty="0">
                <a:latin typeface="Times" pitchFamily="2" charset="0"/>
              </a:rPr>
              <a:t>Tech Lead &amp; Staff Research Scientist</a:t>
            </a:r>
            <a:r>
              <a:rPr lang="en-US" altLang="zh-Hans" sz="1600" dirty="0">
                <a:latin typeface="Times" pitchFamily="2" charset="0"/>
              </a:rPr>
              <a:t>			</a:t>
            </a:r>
            <a:r>
              <a:rPr lang="en-US" altLang="zh-Hans" sz="1600" b="1" dirty="0">
                <a:latin typeface="Times" pitchFamily="2" charset="0"/>
              </a:rPr>
              <a:t>2018.05—present</a:t>
            </a:r>
          </a:p>
          <a:p>
            <a:pPr lvl="2"/>
            <a:r>
              <a:rPr lang="en-US" altLang="zh-Hans" sz="1600" dirty="0">
                <a:latin typeface="Times" pitchFamily="2" charset="0"/>
              </a:rPr>
              <a:t>Big Data Lab, Baidu, Inc.</a:t>
            </a:r>
          </a:p>
          <a:p>
            <a:pPr marL="457200" lvl="1" indent="0">
              <a:buNone/>
            </a:pPr>
            <a:endParaRPr lang="en-US" altLang="zh-Hans" sz="300" dirty="0">
              <a:latin typeface="Times" pitchFamily="2" charset="0"/>
            </a:endParaRPr>
          </a:p>
          <a:p>
            <a:pPr lvl="1"/>
            <a:r>
              <a:rPr lang="en-US" altLang="zh-Hans" sz="1600" b="1" dirty="0">
                <a:latin typeface="Times" pitchFamily="2" charset="0"/>
              </a:rPr>
              <a:t>Tenure-Track Assistant Professor/</a:t>
            </a:r>
            <a:r>
              <a:rPr lang="en-US" altLang="zh-Hans" sz="1600" b="1" dirty="0" err="1">
                <a:latin typeface="Times" pitchFamily="2" charset="0"/>
              </a:rPr>
              <a:t>Ph.D</a:t>
            </a:r>
            <a:r>
              <a:rPr lang="en-US" altLang="zh-Hans" sz="1600" b="1" dirty="0">
                <a:latin typeface="Times" pitchFamily="2" charset="0"/>
              </a:rPr>
              <a:t> Advisor </a:t>
            </a:r>
            <a:r>
              <a:rPr lang="en-US" altLang="zh-Hans" sz="1600" dirty="0">
                <a:latin typeface="Times" pitchFamily="2" charset="0"/>
              </a:rPr>
              <a:t>		</a:t>
            </a:r>
            <a:r>
              <a:rPr lang="en-US" altLang="zh-Hans" sz="1600" b="1" dirty="0">
                <a:latin typeface="Times" pitchFamily="2" charset="0"/>
              </a:rPr>
              <a:t>2016.08—2010.08 </a:t>
            </a:r>
          </a:p>
          <a:p>
            <a:pPr lvl="2"/>
            <a:r>
              <a:rPr lang="en-US" altLang="zh-Hans" sz="1600" dirty="0">
                <a:latin typeface="Times" pitchFamily="2" charset="0"/>
              </a:rPr>
              <a:t>Missouri University of Science and Technology (ex. UM Rolla), Rolla, MO</a:t>
            </a:r>
          </a:p>
          <a:p>
            <a:pPr lvl="1"/>
            <a:endParaRPr lang="en-US" altLang="zh-Hans" sz="400" b="1" dirty="0">
              <a:latin typeface="Times" pitchFamily="2" charset="0"/>
            </a:endParaRPr>
          </a:p>
          <a:p>
            <a:pPr lvl="1"/>
            <a:r>
              <a:rPr lang="en-US" altLang="zh-Hans" sz="1600" b="1" dirty="0">
                <a:latin typeface="Times" pitchFamily="2" charset="0"/>
              </a:rPr>
              <a:t>Postdoctoral Research Associate</a:t>
            </a:r>
            <a:r>
              <a:rPr lang="en-US" altLang="zh-Hans" sz="1600" dirty="0">
                <a:latin typeface="Times" pitchFamily="2" charset="0"/>
              </a:rPr>
              <a:t>			</a:t>
            </a:r>
            <a:r>
              <a:rPr lang="en-US" altLang="zh-Hans" sz="1600" b="1" dirty="0">
                <a:latin typeface="Times" pitchFamily="2" charset="0"/>
              </a:rPr>
              <a:t>2015.07—2016.08</a:t>
            </a:r>
          </a:p>
          <a:p>
            <a:pPr lvl="2"/>
            <a:r>
              <a:rPr lang="en-US" altLang="zh-Hans" sz="1600" dirty="0">
                <a:latin typeface="Times" pitchFamily="2" charset="0"/>
              </a:rPr>
              <a:t>University of Virginia, Charlottesville, VA</a:t>
            </a:r>
          </a:p>
          <a:p>
            <a:r>
              <a:rPr lang="en-US" altLang="zh-Hans" sz="2400" dirty="0">
                <a:latin typeface="Times" pitchFamily="2" charset="0"/>
              </a:rPr>
              <a:t>Education</a:t>
            </a:r>
          </a:p>
          <a:p>
            <a:pPr lvl="1"/>
            <a:r>
              <a:rPr lang="en-US" altLang="zh-Hans" sz="1600" dirty="0" err="1">
                <a:latin typeface="Times" pitchFamily="2" charset="0"/>
              </a:rPr>
              <a:t>Ph.D</a:t>
            </a:r>
            <a:r>
              <a:rPr lang="en-US" altLang="zh-Hans" sz="1600" dirty="0">
                <a:latin typeface="Times" pitchFamily="2" charset="0"/>
              </a:rPr>
              <a:t>, </a:t>
            </a:r>
            <a:r>
              <a:rPr lang="en-US" altLang="zh-Hans" sz="1600" dirty="0" err="1">
                <a:latin typeface="Times" pitchFamily="2" charset="0"/>
              </a:rPr>
              <a:t>Institut</a:t>
            </a:r>
            <a:r>
              <a:rPr lang="en-US" altLang="zh-Hans" sz="1600" dirty="0">
                <a:latin typeface="Times" pitchFamily="2" charset="0"/>
              </a:rPr>
              <a:t> Mines-</a:t>
            </a:r>
            <a:r>
              <a:rPr lang="en-US" altLang="zh-Hans" sz="1600" dirty="0" err="1">
                <a:latin typeface="Times" pitchFamily="2" charset="0"/>
              </a:rPr>
              <a:t>Télécom</a:t>
            </a:r>
            <a:r>
              <a:rPr lang="en-US" altLang="zh-Hans" sz="1600" dirty="0">
                <a:latin typeface="Times" pitchFamily="2" charset="0"/>
              </a:rPr>
              <a:t> and UPMC Paris 6, </a:t>
            </a:r>
            <a:r>
              <a:rPr lang="en-US" altLang="zh-Hans" sz="1600" dirty="0" err="1">
                <a:latin typeface="Times" pitchFamily="2" charset="0"/>
              </a:rPr>
              <a:t>Evry</a:t>
            </a:r>
            <a:r>
              <a:rPr lang="en-US" altLang="zh-Hans" sz="1600" dirty="0">
                <a:latin typeface="Times" pitchFamily="2" charset="0"/>
              </a:rPr>
              <a:t>, France</a:t>
            </a:r>
          </a:p>
          <a:p>
            <a:pPr lvl="1"/>
            <a:r>
              <a:rPr lang="en-US" altLang="zh-Hans" sz="1600" dirty="0">
                <a:latin typeface="Times" pitchFamily="2" charset="0"/>
              </a:rPr>
              <a:t>MSc., Hong Kong University of Science and Technology, Hong Kong SAR, China</a:t>
            </a:r>
          </a:p>
          <a:p>
            <a:pPr lvl="1"/>
            <a:r>
              <a:rPr lang="en-US" altLang="zh-Hans" sz="1600" dirty="0">
                <a:latin typeface="Times" pitchFamily="2" charset="0"/>
              </a:rPr>
              <a:t>BEng., </a:t>
            </a:r>
            <a:r>
              <a:rPr lang="en-US" altLang="zh-Hans" sz="1600" dirty="0" err="1">
                <a:latin typeface="Times" pitchFamily="2" charset="0"/>
              </a:rPr>
              <a:t>Huazhong</a:t>
            </a:r>
            <a:r>
              <a:rPr lang="en-US" altLang="zh-Hans" sz="1600" dirty="0">
                <a:latin typeface="Times" pitchFamily="2" charset="0"/>
              </a:rPr>
              <a:t> University of Science and Technology, Wuhan, China</a:t>
            </a:r>
          </a:p>
          <a:p>
            <a:endParaRPr lang="en-US" altLang="zh-Hans" sz="2000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E59ED-7178-3C4C-AAD5-277CF27C261B}"/>
              </a:ext>
            </a:extLst>
          </p:cNvPr>
          <p:cNvSpPr/>
          <p:nvPr/>
        </p:nvSpPr>
        <p:spPr>
          <a:xfrm>
            <a:off x="1281843" y="6371303"/>
            <a:ext cx="6353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Personal homepage: https://sites.google.com/site/haoyixiongshomepage/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315E4-C501-C54F-A048-224B1EBD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288" y="1743788"/>
            <a:ext cx="2443008" cy="2443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39175-1254-AC4A-B483-00B7A59EF8CE}"/>
              </a:ext>
            </a:extLst>
          </p:cNvPr>
          <p:cNvSpPr txBox="1"/>
          <p:nvPr/>
        </p:nvSpPr>
        <p:spPr>
          <a:xfrm>
            <a:off x="9416288" y="4525350"/>
            <a:ext cx="233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Dr. </a:t>
            </a:r>
            <a:r>
              <a:rPr lang="en-US" dirty="0" err="1"/>
              <a:t>Haoyi</a:t>
            </a:r>
            <a:r>
              <a:rPr lang="en-US" dirty="0"/>
              <a:t> </a:t>
            </a:r>
            <a:r>
              <a:rPr lang="en-US" dirty="0" err="1"/>
              <a:t>Xiong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4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图表 31"/>
          <p:cNvGraphicFramePr/>
          <p:nvPr>
            <p:extLst/>
          </p:nvPr>
        </p:nvGraphicFramePr>
        <p:xfrm>
          <a:off x="-1508947" y="1027863"/>
          <a:ext cx="10843301" cy="4929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直接连接符 32"/>
          <p:cNvCxnSpPr/>
          <p:nvPr/>
        </p:nvCxnSpPr>
        <p:spPr>
          <a:xfrm flipH="1" flipV="1">
            <a:off x="2458078" y="5187983"/>
            <a:ext cx="9844" cy="276219"/>
          </a:xfrm>
          <a:prstGeom prst="line">
            <a:avLst/>
          </a:prstGeom>
          <a:ln w="19050">
            <a:solidFill>
              <a:srgbClr val="9191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H="1" flipV="1">
            <a:off x="4752238" y="4332399"/>
            <a:ext cx="424534" cy="607095"/>
          </a:xfrm>
          <a:prstGeom prst="line">
            <a:avLst/>
          </a:prstGeom>
          <a:ln w="19050">
            <a:solidFill>
              <a:srgbClr val="9191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52" idx="2"/>
          </p:cNvCxnSpPr>
          <p:nvPr/>
        </p:nvCxnSpPr>
        <p:spPr>
          <a:xfrm flipH="1" flipV="1">
            <a:off x="3163064" y="4403433"/>
            <a:ext cx="665568" cy="387652"/>
          </a:xfrm>
          <a:prstGeom prst="line">
            <a:avLst/>
          </a:prstGeom>
          <a:ln w="19050">
            <a:solidFill>
              <a:srgbClr val="9191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  <a:stCxn id="57" idx="1"/>
          </p:cNvCxnSpPr>
          <p:nvPr/>
        </p:nvCxnSpPr>
        <p:spPr>
          <a:xfrm flipH="1" flipV="1">
            <a:off x="6182617" y="3306952"/>
            <a:ext cx="503520" cy="340379"/>
          </a:xfrm>
          <a:prstGeom prst="line">
            <a:avLst/>
          </a:prstGeom>
          <a:ln w="19050">
            <a:solidFill>
              <a:srgbClr val="9191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5060070" y="3570950"/>
            <a:ext cx="601888" cy="222730"/>
          </a:xfrm>
          <a:prstGeom prst="line">
            <a:avLst/>
          </a:prstGeom>
          <a:ln w="19050">
            <a:solidFill>
              <a:srgbClr val="9191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 flipV="1">
            <a:off x="6398315" y="2074002"/>
            <a:ext cx="344777" cy="575761"/>
          </a:xfrm>
          <a:prstGeom prst="line">
            <a:avLst/>
          </a:prstGeom>
          <a:ln w="19050">
            <a:solidFill>
              <a:srgbClr val="91919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utoShape 2" descr="data:image/jpg;base64,/9j/4AAQSkZJRgABAQAASABIAAD/4QBMRXhpZgAATU0AKgAAAAgAAYdpAAQAAAABAAAAGgAA%0aAAAAA6ABAAMAAAABAAEAAKACAAQAAAABAAAEeaADAAQAAAABAAAFjQAAAAD/7QA4UGhvdG9%0azaG9wIDMuMAA4QklNBAQAAAAAAAA4QklNBCUAAAAAABDUHYzZjwCyBOmACZjs+EJ+/8IAEQ%0agFjQR5AwEiAAIRAQMRAf/EAB8AAAEFAQEBAQEBAAAAAAAAAAMCBAEFAAYHCAkKC//EAMMQA%0aAEDAwIEAwQGBAcGBAgGcwECAAMRBBIhBTETIhAGQVEyFGFxIweBIJFCFaFSM7EkYjAWwXLR%0aQ5I0ggjhU0AlYxc18JNzolBEsoPxJlQ2ZJR0wmDShKMYcOInRTdls1V1pJXDhfLTRnaA40d%0aWZrQJChkaKCkqODk6SElKV1hZWmdoaWp3eHl6hoeIiYqQlpeYmZqgpaanqKmqsLW2t7i5us%0aDExcbHyMnK0NTV1tfY2drg5OXm5+jp6vP09fb3+Pn6/8QAHwEAAwEBAQEBAQEBAQAAAAAAA%0aQIAAwQFBgcICQoL/8QAwxEAAgIBAwMDAgMFAgUCBASHAQACEQMQEiEEIDFBEwUwIjJRFEAG%0aMyNhQhVxUjSBUCSRoUOxFgdiNVPw0SVgwUThcvEXgmM2cCZFVJInotIICQoYGRooKSo3ODk%0a6RkdISUpVVldYWVpkZWZnaGlqc3R1dnd4eXqAg4SFhoeIiYqQk5SVlpeYmZqgo6Slpqeoqa%0aqwsrO0tba3uLm6wMLDxMXGx8jJytDT1NXW19jZ2uDi4+Tl5ufo6ery8/T19vf4+fr/2wBDA%0aBwcHBwcHDAcHDBEMDAwRFxEREREXHRcXFxcXHSMdHR0dHR0jIyMjIyMjIyoqKioqKjExMTE%0axNzc3Nzc3Nzc3Nz/2wBDASIkJDg0OGA0NGDmnICc5ubm5ubm5ubm5ubm5ubm5ubm5ubm5ub%0am5ubm5ubm5ubm5ubm5ubm5ubm5ubm5ubm5ub/2gAMAwEAAhEDEQAAAbLbVttW21bbVozaDn%0aNcVdZrqdZrqdZrqdZrqdZrqdZrqdZrqdZrqdZrqdZrqdZrqdZrqdZrqdZrqdZrqdZrqdZrq%0adZrqdZrqdZrqdZrqdZrqdZrqdZrqdZrqdZrqdZrqdZrqdZrqdZrqdZrqdZrqdZrqdZrqdZr%0aqdZrqdZrqdZrqdZrqdZrqdZrqdZrqdZrqdZrqdZrqdZrqdZrqdZrqdZrqdZrqdZrqdZrqdZ%0arqdZrqdZrqdZrqdZrqdZrqdZrqdZrqdZrqdS1chp20dtq22rbattq22rbattqhg/YNmjbPn%0attW21bbVttW21bbVttW21bbVttW21bbVttW21bbVttW21bbVttW21bbVttW21bbVttW21bb%0aVttW21bbVttW21bbVttW21bbVttW21bbVttW21bbVttW21bbVttW21bbVttW21bbVttW21b%0abVttW21bbVttW21bbVttS37B+mk7ZdNtq22rbattq22rbattqhg/YNmjbPnttW21bbVttW2%0a1bbVttW21bbVttW21bbVttW21bbVttW21bbVttW21bbVttW21bbVttW21bbVttW21bbVttW%0a21bbVttW21bbVttW21bbVttW21bbVttW21bbVttW21bbVttW21bbVttW21bbVttW21bbVtt%0aW21bbVttS37B+mk7ZdNtq22rbattq22rbattqhg/YNmjbPnttW21bbVttW21bbVttW21bbV%0attW21bbVttW21bbVttW21bbVttW21bbVttW21bbVttW21bbVttW21bbVttW21bbVttW21bb%0aVttW21bbVttW21bbVttW21bbVttW21bbVttW21bbVttW21bbVttW21bbVttW21bbVttS37B%0a+mk7ZdNtq22rbattq22rbattqhg/YNmjbPnttW21bbVttW21bbVttW21bbVttW21bbVttW2%0a1bbVttW21bbVttW21bbVttW21bbVttW21bbVttW21bbVttW21bbVttW21bbVttW21bbVttW%0a21bbVttW21bbVttW21bbVttW21bbVttW21bbVttW21bbVttW21bbVttS37B+mk7ZdNtq22r%0abattq22rbattqhg/YNmjbPnttW2JQ8cEdluBNM70WmMWmmdJpvnQIIzlEQ52Kg5yWmOc6m2%0aXiEZ42BRlOoM86wLXPGZG2xG21bHGCjOmtbLNTbO4i1ykldjyGb4oiu21bZVJzuFZrjqM2x%0a4gHO8C0yjkNs9SGaZy2K7bEbZVJzqQzTOkib5wszTONTfFmAcs1NtMEbGOGZZcFU53Cs1x5%0aM3xxwRnY4g2xXbattq22rbattq22rbattq22rbalv2D9NJ2y6bbVttW21bbVttW21bbVDB+%0awbNG2fPbasYLwMhs8aVExir1m8ZK8u2bylpRCsQShkOEKSGUNYoTnLQgjd6KkqSSlCOMMgg%0a1kKhJAUs3jJkcN5grtsQ5EeE0UzsGZBVAIIqVjDJUBTK7TMJoNqtGmO2xGmJp9CNnrKVJqF%0abGTiSIBG7kiJyQc1ctnTbYrtpp5MxnshK9BKwGNshYhkCllnGHS4BBDts7ArGDIqcrRIYSt%0aJVM4dZZRUIez57bVttW21bbVttW21bbVttW21bbUt+wfppO2XTbattq22rbattq22rbaoYP%0a2DZo2z57bU8ENCsRyyUYiwTTwIcCRbdUHOa6Z0CEQdZvEXIxpg4GmIOwi0ZRoZHjQggy3jA%0aonOaYF4xIJg4b7Qyk4h2kEq5Cs1kSsBKdNoGIhmuIPCIi4bpVAoForKTJDpTWFcxG00TDiD%0avM9FRm5CDpa4FwBSSCBUkjKToPQJGrOlt0RKdpqKtqWodMVQcEZREygwQYzJQLkQpg7EIcX%0aw2y6KtrEHWBo4ezJttW21bbVttW21bbVttW21bbVttS37B+mk7ZdNtq22rbattq22rbattq%0ahg/YNmjbPnttW21bbVttW21bbVttW21bbVttW21bbVttW21bbVttW21bbVttW21bbVttW21%0abbVttW21bbVttW21bbVttW21bbVttW21bbVttW21bbVttW21bbVttW21bbVttW21bbVttW2%0a1bbVttW21bbVttW21bbVttW21bbVttS37B+mk7ZdNtq22rbattq22rbattqhg/YNmjbPntt%0aW21bbVttW21bbVttW21bbVttW21bbVttW21bbVttW21bbVttW21bbVttW21bbVttW21bbVt%0atW21bbVttW21bbVttW21bbVttW21bbVttW21bbVttW21bbVttW21bbVttW21bbVttW21bbV%0attW21bbVttW21bbVttS37B+mk7ZdNtq22rbattq22rbattqhg/YNmjbPnttW21bbVttW21b%0abVttW21bbVttW21bbVttW21bbVttW21bbVttW21bbVttW21bbVttW21bbVttW21bbVttW21%0abbVttW21bbVttW21bbVttW21bbVttW21bbVttW21bbVttW21bbVttW21bbVttW21bbVttW2%0a1bbVttS37B+mk7ZdNtq22rbattq22rbattqhg/YNmjbPnttW21bbVttW21bbVttW21bbVtt%0aW21bbVttW21bbVttW21bbVttW21bbVttW21bbVttW21bbVttW21bbVttW21bbVttW21bbVt%0atW21bbVttW21bbVttW21bbVttW21bbVttW21bbVttW21bbVttW21bbVttW21bbVttS37B+m%0ak7ZdNtq22rbattq22rbattqhhYNijXOc6Ns51Ns51Ns51Ns51Ns51Ns51Ns51Ns51Ns51Ns%0a51Ns51Ns51Ns51Ns51Ns51Ns51Ns51Ns51Ns51Ns51Ns51Ns51Ns51Ns51Ns51Ns51Ns51N%0as51Ns51Ns51Ns51Ns51Ns51Ns51Ns51Ns51Ns51Ns51Ns51Ns51Ns51Ns51Ns51Ns51Ns51%0aNs51Ns51Ns51Ns51Ns51Ns51Ns51Ns51Ns51Ns51Ns51Ns51Ns51Ns51Ns51Ns51Bft3KPt%0asH22rbattq22rbattq22rbattq22rbattq22rbattq22rbattq22rbattq22rbattq22rba%0attq22rbattq22rbattq22rbattq22rbattq22rbattq22rbattq22rbattq22rbattq22rb%0aattq22rbattq22rbattq22rbattq22rbattq22rbattq22rbattq22rbattq22rbattq22r%0abattq22rbattq22rbattq22rbattq22rbattq2yaVtq20VOiKVtq22rZKq22rbatkzU7RU6%0aNU7JpW2rbatsmlbatkzU5Kq2TNTkqrZM1O2rbatkzU6IpWSqtsmlbato1TtFTsmlbJpWSqt%0ak6lZKq22rbattq22rbattq22rbattq22rbattq22rbattq22rbattq22rbattq22rbattq2%0a2rbattq22rbattq22rbattq22rbattqS3ImkLg9M9jUOcqhESmjBctqSYZ6ItKqwTNqSpC6%0aw5JQVJLTlq5Z09QktNYcIrNH7SspM0rRFQtBaRCw0VczTZaT0RW1ZC0U3lM1lxFJQpVOGxw%0a0SRzQ50UoiJrRlVIloqSDmkxCqU6aOqnbVttW21bbVttW21bbVttW21bbVttW21bbVttW21%0abbVttW21bbVttW21bbVttW21bbVttW21bbVttW21bbVttW21bbVttW21QzexQIc6mkPNTZR%0a4poh/FCg+pmYs0Mm1bbUEkzQ2r3Uzz2KbOFampDam6XWoQHkU0l3FNkvNTIx9TdLmaGg+oE%0almgkVqyVamkO5ptDqKbQ71ISXU0U51MyONTRTiaaS61NYdTTXOopvDrUweq1bbVttW21bbV%0attW21bbVttW21bbVttW21bbVttW21bbVttW21bbVttW21bbVttW21bbVttW21bbVttW21bb%0aVttW21bbVttW21bbVttW21bbVttW21bbVttW21bbVttW21bbVttW21bbVttW21bbVttW21b%0abVttW21bbVttW21bbVttW21bbVttW21bbVttW21bbVttW21bbVttW21bbVttW21bbVttW21%0abbVttW21bbVttW21bbVttW21bbVttW21bbVttW21bbVttSYQGnSmD+sMg6XMTW21bbVttW2%0a1bbVttW21bbVttW21bbVttW21bbVttW21bbVttW21bbVttW21bbVttW21bbVttW21bbVttW%0a21bbVttW21bbVttW21bbVttW21bbVttW21bbVttW21bbVttW21bbVttW21bbVttW21bbVtt%0aW21bbVttW21bbVttW21bbVttW21bbUIDsFCeiLWGQdLmJrbattq22rbattq22rbattq22rb%0aattq22rbattq22rbattq22rbattq22rbattq22rbattq22rbattq22rbattq22rbattq22r%0abattq22rbattq22rbattq22rbattq22rbattq22rbattq22rbattq22rbattq22rbattq22%0arbattq22rbattqQ1eNqWcB6wyDpcxNbbVttW21bbVttW21bbVttW21bbVttW21bbVttW21b%0abVttW21bbVttW21bbVttW21bbVttW21bbVttW21bbVttW21bbVttW21bbVttW21RgGgrbR2%0a2rbattq22rbattq22rbattq22rbattq22rbattq22rbattq22rbattq22rbattq22rbattq%0aE2OKpdtHdYZB0uYmttq22rbattq22rbattq22rbattq22rbattq22rbattq22rbattq22rb%0aattq22rbattq22rbattq22rbattq22rbattq22rbattq22rIU2gpwmanbR22rbattq22rba%0attq22rbattq22rbattq22rbattq22rbattq22rbattq22rbattq22rbattqQAjanB2jusMg%0a6XMTW21bbVttW21bbVttW21bbVttW21bbVttW21bbVttW21bbVttW21bbVttW21bbVttW21%0abbVttW21bbVttW21bbVttW21bbVttW21baKGlDkrOSpW22NttW21bbVttW21bbVttW21bbV%0attW21bbVttW21bbVttW21bbVttW21bbVttW21bbVttW21bbUhBtQTbVhkHS5ia22rbattq2%0a2rbattq22rbattq22rbattq22rbattq22rbattq22rbattq22rbattq22rbattq22rbattq%0a22rbattq22rbattq22qAlblSklILdy3co+2zrttW21bbVttW21bbVttW21bbVttW21bbVtt%0aW21bbVttW21bbVttW21bbVttW21bbVttW21bbVttW21YZB0uYmttq22rbattq22rbattq22%0arbattq22rbattq22rbattq22rbattq22rbattq22rbattq22rbattq22rbattq22rbattq2%0a2rbatsmgkEcqoRG6OQqZInbG22rbattq22rbattq22rbattq22rbattq22rbattq22rbatt%0aq22rbattq22rbattq22rbattq22rbasMg6XMTW21bbVttW21bbVttW21bbVttW21bbVttW2%0a1bbVttW21bbVttW21bbVttW21bbVttW21bbVttW21bbVttW21bbVttW21bbVttWbGCVXMGo%0aIzCR3O2YbbVttW21bbVttW21bbVttW21bbVttW21bbVttW21bbVttW21bbVttW21bbVttW2%0a1bbVttW21bbVttW21YZB0uYmttq22rbattq22rbattq22rbattq22rbattq22rbattq22rb%0aattq22rbattq22rbattq22rbattq22rbattq22rbattq22raEQCYayskjBg5DlGQQa3WdtH%0abattq22rbattq22rbattq22rbattq22rbattq22rbattq22rbattq22rbattq22rbattq22%0arbattqwyDpcxNbbVttW21bbVttW21bbVttW21bbVttW21bbVttW21bbVttW21bbVttW21bb%0aVttW21bbVttW21bbVASRDECWp20dtFTg6BtEx22qGxYKlEuASJkQKHAyAztmG21bbVttW21%0abbVttW21bbVttW21bbVttW21bbVttW21bbVttW21bbVttW21bbVttW21bbVttW21bbVttWG%0aQdLmJrbattq22rbattq22rbattq22rbattq22rbattq22rbattq22rbattq22rbattq22rb%0aattq22rbahLGWA1xFE20chYYLmZoRRyZcSASHIyEDWMwMNzgR3E7Ou21bbVttW21bbVttW2%0a1bbVttW21bbVttW21bbVttW21bbVttW21bbVttW21bbVttW21bbVttW21bbVttW21YZB0uY%0amttq22rbattq22rbattq22rbattq22rbattq22rbattq22rbattq22rbattq22rbattq22r%0abatsmhmEWEDIKjbaMCXECbaMCNEEBlTKcaZDKXoEFYXKPO2ddtq22rbattq22rbattq22rb%0aattq22rbattq22rbattq22rbattq22rbattq22rbattq22rbattq22rbattqwyDpcxNbbVt%0atW21bbVttW21bbVttW21bbVttW21bbVttW21bbVttW21bbVttW21bbVttW21bbVttW21ZCx%0awlaVVhFRSpQuhEEWE7abIU2gpwma07RgRWykhokjbY221bbVttW21bbVttW21bbVttW21bb%0aVttW21bbVttW21bbVttW21bbVttW21bbVttW21bbVttW21bbVttW21YZB0uYmttq22rbatt%0aq22rbattq22rbattq22rbattq22rbattq22rbattq22rbattq22rbattq22rbasIgoFnaOi%0adQljxVREyDOyYjw3JWdsG20UKROUads67bVttW21bbVttW21bbVttW21bbVttW21bbVttW2%0a1bbVttW21bbVttW21bbVttW21bbVttW21bbVttW21bbVttWGQdLmJrbattq22rbattq22rb%0aattq22rbattq22rbattq22rbattq22rbattq22rbattq22rbattq22qBrTAm2jttUJXobbR%0ahuUZUq4kHbaMAKFGKucy7bG22rbattq22rbattq22rbattq22rbattq22rbattq22rbattq%0a22rbattq22rbattq22rbattq22rbattq22rbasMg6XMTW21bbVttW21bbVttW21bbVttW21%0abbVttW21bbVttW21bbVttW21bbVttW21RsKEypFFyVR22rbahylcFbaO21bbVkqbwS4SuE7%0aabRgiQ4GVWnbOu21bbVttW21bbVttW21bbVttW21bbVttW21bbVttW21bbVttW21bbVttW2%0a1bbVttW21bbVttW21bbVttW21bbVttWGQdLmJrbattq22rbattq22rbattq22rbattq22rb%0aattq22rbattq22rbattq22rbRSJQUiYnAhMJcFbaO2ihFGWG20dtq2yaQlDkpO2D7bUluoq%0aMvbOu21bbVttW21bbVttW21bbVttW21bbVttW21bbVttW21bbVttW21bbVttW21bbVttW21%0abbVttW21bbVttW21bbVttW21YZB0uYmttq22rbattq22rbattq22rbattq22rbattq22rba%0attq22rbattq22rbasNYoEVtHbakoKGBtExw1Dgte1bbR22qG0lKKVsH22rRhCG6EUHbZhtt%0aW21bbVttW21bbVttW21bbVttW21bbVttW21bbVttW21bbVttW21bbVttW21bbVttW21bbVt%0atW21bbVttW21bbVttWGQdLmJrbattq22rbattq22rbattq22rbattq22rbattq22rbattq2%0a2rbattq22pGQWE7aO21ZKtQZJoDJOrbaO21QFQyqzRIO20dtqzZw2RnM7Ou21bbVttW21bb%0aVttW21bbVttW21bbVttW21bbVttW21bbVttW21bbVttW21bbVttW21bbVttW21bbVttW21b%0abVttW21bbVhkHS5ia22rbattq22rbattq22rbattq22rbattq22rbattq22rbattq22rbat%0aEoggwyVttHbattq22rbattqhOAVzmFA7bR22rbahogqMvbOu21bbVttW21bbVttW21bbVtt%0aW21bbVttW21bbVttW21bbVttW21bbVttW21bbVttW21bbVttW21bbVttW21bbVttW21bbVh%0akHS5ia22rbattq22rbattq22rbattq22rbattq22rbattq22rbattq22rbasIgoFnaO21bb%0aVttW21bbVEZvLnG0VbaO21bbVtops5buUbbZ122rbattq22rbattq22rbattq22rbattq22%0arbattq22rbattq22rbattq22rbattq22rbattq22rbattq22rbattq22rbasMg6XMTW21bb%0aVttW21bbVttW21bbVttW21bbVttW21bbVttW21bbVttW21bbUlMLgrbR22rbattq22qEwEr%0ajyFSnGUjwoB2E7ZhttWEVupUZMkTtjbbVttW21bbVttW21bbVttW21bbVttW21bbVttW21b%0abVttW21bbVttW21bbVttW21bbVttW21bbVttW21bbVttW21bbVttWGQdLmJrbattq22rbat%0atq22rbattq22rbattq22rbattqgSwIzjNyssqyCC5C622jokcEmQutto7bVttW21QhCSsOJ%0akFAcZHXtnVq5CRGXtnXbaobHEjONs67bVttW21bbVttW21bbVttW21bbVttW21bbVttW21b%0abVttW21bbVttW21bbVttW21bbVttW21bbVttW21bbVttW21bbVttW21YZB0uYmttq22rbat%0atq22rbattq22rbattq22rbattq22oEJKpE5CsEm2dRLkUDZCaWjEqdtHbattq2yIKbwYqg0%0a4NCFtlZTiJNtsQNBm6M52zrttQFhco07Z122rbattq22rbattq22rbattq22rbattq22rba%0attq22rbattq22rbattq22rbattq22rbattq22rbattq22rbattq22rbattqwyDpcxNbbVtt%0aW21bbVttW21bbVttW21bbVttW21bbVtkCbugOFZAzN6c7Z10TqRKtDbaO21bbVsgECIWUiF%0abBttqGhJ0ZW2ddtqhs5AhcZKmEJW3BkyV1tsw22rbattq22rbattq22rbattq22rbattq22%0arbattq22rbattq22rbattq22rbattq22rbattq22rbattq22rbattq22rbattqwyDpcxNbb%0aVttW21bbVttW21bbVttW21bbVttW21bbVm5mwJipmEtXIFZxkqZdtjbbVttWyBQMGCkCOrA%0a7bR22rJU3Uw5Qqp2zDbaoGWBCM2cgw2LAJts67bVttW21bbVttW21bbVttW21bbVttW21bb%0aVttW21bbVttW21bbVttW21bbVttW21bbVttW21bbVttW21bbVttW21bbVttW21bbVhkHS5i%0aa22rbattq22rbattq22rbattq22rbattq20UMJUKXO2YYRIEgrdwDCJb1MxhEHLh0AVejtt%0aHbattq20VAIOjL2zrttW21bbU1cJCjZwlZE7ZhttW21bbVttW21bbVttW21bbVttW21bbVt%0atW21bbVttW21bbVttW21bbVttW21bbVttW21bbVttW21bbVttW21bbVttW21bbVttWGQdLm%0aJrbattq22rbattq22rbattq22rbattq0DUJYVwRhqSjHwUaI4QNdBUpaOEiHItOzhq4gKM5%0a0CZVCx1YBCDomb6ihWWkr0su2xttq22rbattq22rbattq22rbattq22rbattq22rbattq22%0arbattq22rbattq22rbattq22rbattq22rbattq22rbattq22rbattq22rbattq22rbattqw%0ayDpcxNbbVttW21bbVttUZCYFkJKmUpomDFLgWZXAE7PSUkxCdjU3Kh0ChWll22jAHGBQvRC%0adsaBlgTYhoBnbMNtq22rbattq22rbattq22rbattq22rbattq22rbattq22rbattq22rbat%0atq22rbattq22rbattq22rbattq22rbattq22rbattq22rbattq22rbattq22rbattq22rba%0asMg6UgMKV6JIxgwpPDdbqSAqUrjaKctMIhc0CTFpqXaJhjUCkq8yoXOISFxlZC9BE7Y221b%0abVttW21bbVttW21bbVttW21bbVttW21bbVttW21bbVttW21bbVttW21bbVttW21bbVttW21%0abbVttW21bbVttW21bbVttW21bbVttW21bbVttW21bbVttW21bbVttW21bbVttW21bbVttW2%0a1YZB0kmHA22jthQSg6wQSbECJOrbaO21ISXQido7bVttW21bbVttW21bbVttW21bbVttW21%0abbVttW21bbVttW21bbVttW21bbVttW21bbVttW21bbVttW21bbVttW21bbVttW21bbVttW2%0a1bbVttW21bbVttW21bbVttW21bbVttW21bbVttW21bbVttW21bbVttW21bbVhkHS0qmAiJT%0aWVl1ttHbattq22rbattq22rbattq22rbattq22rbattq22rbattq22rbattq22rbattq22r%0abattq22rbattq22rbattq22rbattq22rbattq22rbattq22rbattq22rbattq22rbattq22%0arbattq22rbattq22rbattq22rbattq22rbattq22rbasMg6XKJpWTqVk6lZOpWTqVk6lZOp%0aWTqVk6lZOpWTqVk6lZOpWTqVk6lZOpWTqVk6lZOpWTqVk6lZOpWTqVk6lZOpWTqVk6lZOpW%0aTqVk6lZOpWTqVk6lZOpWTqVk6lZOpWTqVk6lZOpWTqVk6lZM1O2rbattq22rbattq22rbat%0atq22rbattq22rbattq22rbattq22rbattq22rbattq22rbattq22rROpGXqRl6kZepGXqRl%0a6kZepGXqRl6kZepGXqRl6kZepGXqRl6kZepGXqRl6kZepGXqRl6kZepGXqRl6kZepGXqRl6%0akZepGXqRl6kZepGXqRl6kZepGXqRl6kZepGXqRl6kZepGXqRl6kZepEq1bbVttW21bbVttW%0a21bbVttW21bbVttW21bbVttW21bbVttW21bbVttW21bbVttW21bbVttW21bbVttW21baKRL%0aeacZoelrauq22rbattq22pMSzp3LRdOMgVOttW21bbVttWQsNEhoWj5sOn0oXW21bbVttW2%0a1DU2VR83mikZPa22rbattq22qEqa04lpqeIDNOdtW21bbVttWSpFTDItOUgPUrbuK22rbat%0atq22rbattq22rbattq22rbattq22rbattq22rbattq22rbattq22rbattq22rbattq22rba%0attq22rROpqpxqBDjU3cbVttW21bbVttQkn1Npcag42rbattq22rbas3cagY+pso+pKtq22r%0abattq22pqs+oEONTdxtW21bbVttW21JA51NlH1Ax9W21bbVttW21YJtQIcamyzattq22rba%0attq22rbattq22rbattq22rbattq22rbattq22rbattq22rbattq22rbattq22rbattq22rb%0aattq22rbattq22rbattq22rbattq2ia2ia20VO0VOia22rbattq22rbattq2ia20VO2rZKq%0a2jVO2rbattq22rbattq22rbato1To1To1Tomttq22rbattq22rbattq22rbattq22rbattq%0a22rbattq22rbattq22rbattq22rbattq22rbattq22rbattq22rbattq22rbattq22rbatt%0aqhMhgXCxBcLUZuTAhIM0QrSupCQdE0akPGTylbattq22qMPEEw8ImHqHsmKxmDUGEShGAWo%0aQsdPFDJW21bbVEJGpNgYE+BqcM3AGWZQQ0yglClCq200pwzeVttW21bbVttW21bbVttW21b%0abVttW21bbVttW21bbVttW21bbVttW21bbVttW21bbVttW21bbVttW21bbVttW21bbVttW21%0abbVttW21bbVttW21bbVttWSrUhe1JVtQ4LqHiahrnVttW21bbVttW21bbUPE1CxdQ8TULF1%0aIgmpKtq22rbattq22rbashepKSah4moWLqHiahk2rbattq22rbattq22rbattq22rbattq2%0a2rbattq22rbattq22rbattq22rbattq22rbattq22rbattq22rbattq22rbattq22rbattq%0a22rbattq22rbattq22rbattq22rbattq22rbattq22rbattq22rbattq22rbattq22rbatt%0aq22rbattq22rbattq22rbattq22rbattq22rbattq22rbattq22rbattq22rbattq22rbat%0atq22rbattq22rbattq22rbattq2hNLw9RMOaXtq22rZEUTDVSsjUvD1EyNS8jUvaKnCVS8l%0aNEyIomHqJkRRMiKJkpomia2RNKw5peHqJkRRMjUvDml6NU4c0vIiiZOpWGqlYc0vD1EyU0T%0aImlZE0rDml4c0vIiiYc0vCXSsOaXkTSslNEwlUvI1L21bbVttW21bbVttW21bbVttW21bbV%0attW21bbVttW21bbVttW21bbVttW21bbVttW21bbVCVJpOnUmValTE1ttUDKmhr00Ik6hzpp%0aCpmoWMtZKkUidNRippGUmtsqoidSYKmtBUVBNqhK0UhUxSJVqyDIqYXFIIglaJ1AVOrJVNZ%0aKorLRNQpM0iCRWSVNZBUVC0qoatNIlcUmFxUadSFwqk6dUQvVkLikrSqkLiaVKVVttW21bb%0aVttW21bbVttW21bbVttW21bbVttW21bbVttW21bbVttW21bbVttW21bbVttW21bbVttW21b%0aZNKhKKNCNS5Cql4WouHqLkal7DpchVRIRFFwoo2EuplCqnCXUyBVFgcUbCijYc0rBVRcGaL%0aCE0aERRYHqJIoo0IRR4QmjQJVLkU0uQqpeQmjQOKNgKokgXS5DqNA5okJRRZAuiYU0TJVW2%0a1bbVttW21bbVttW21bbVttW21bbVttW21bbVttW21bbVttW21bbVttW21bbVttW21bbVttW%0a21bbVttW21bbVttW21QIsUNc6hqXFDxNSILFJIlVYZIoSlak5epEL1JyppC9FJXGpGXFQks%0aUlJJoeJFDlc0KC6kwvUjETSCaKRK9UQSKRBYoeXNIytSIJqhC1UiF6hSWKRKtSMvUmFzUIX%0aqEpc0OVxUzE1ttW21bbVttW21bbVttW21bbVttW21bbVttW21bbVttW21bbVttW21bbVttW%0a21bbVttW21bbVttW21bbVttW21bbVomKiMmlShVZQ5rSjUTIiiZK6lKh1pQqpyIokZNETEU%0avJilyJVESiKPkLpKk6tIy0iYXQ5HNLlCaJkFqdk0rI1TGRRITqVk6lYaqmRzS9EURMIpahq%0arKGqlZEUSIRRYTNSoa6Vtq22rbattq22rbattq22rbattq22rbattq22rbattq22rbattq2%0a2rbattq22rbattq22rbattq22rbattq22rbattq22rbakpJqFJNQ8TULF1IgmoZNqyF6hST%0aUPE1ISXUOC6hYuoUk1QleqJ2rDJqRl6hyvUOC6kJLqEXattq22pEE1Ckmocr1CkmoKiakZe%0aocF1CWrUJatSIJqHBdQpJqHBdUTtW21bbVttW21bbVttW21bbVttW21bbVttW21bbVttW21%0abbVttW21bbVttW21bbVttW21bbVttW21bbVttW2TSsNVKw9RNtW2HRMOaXhzS8PUTIiiZOp%0aWiKVhzS8PUTD1EyNS8hVThrqcKaJh6iZGpeGup21bIiiZKaJkRRMOaXh6ibatoRRMlNEw9R%0aMiKJkal5Kq22rbattq22rbattq22rbIpeHNLw1UrZNK21bbVttW2ip2ip21bbVttW21bRqn%0abVttW21bbVttW21bbVttW21bbVttW21bbVttW21bbVttWGRFDXMUnK1LmJpELRUoVNIXpoU%0azNZBIqYmahaNWUhVCmdWhaa0zFROmkzCqHMzUQqK0K1JImaXomgzM1CF6onTSdtSVTqJkqp%0aCSppEkHUTE1GUmogk1C0Lrbattq22rbattq22rbakpIOpTM0lUTS0LRUJJqRBNSUk1YZU1C%0aV6kzOrRM0mFxUQvVG00rbVttW21bbVttW21bbVttW21bbVttW21bbVttW21bbVttW21bbVt%0atW21bbVttW21bbVttW21bbVttW21bbVttW21bbVttW21bbVttW21bbVttW21bbVttW21bbV%0attW21bbVttW21bbVttW21bbVttW21bbVttW21bbVttW21bbVttW21bbVttW21bbVttW21bb%0aVttW21bbVttW21bbVttW21bbVttW21bbVttW21bbVttW21bbVttW21bbVttW21bbVttW21b%0abVttW21bbVttW21bbVttW21bbVttW21bbVttW21bbVttW21bbVttW21bbVttW21bbVttW21%0abbVttW21bbVttW21bbVttW21bbVttW21bbVttW21bbVttW21bbVttW21bbVttW21bbVttW2%0a1bbVttW21bbVttW21bbVttW21bbVttW21bbVttW21bbVttW21bbVttW21bbVttW21bbVttW%0a21bbVttW21bbVttW21bbVttW21bbVttW21bbVttW21bbVttW21bbVttW21bbVttW21bbVtt%0aW21bbVttW21bbVttW21bbVttW21bbVttW21bbVttW21bbVttW21bbVttW21bbVttW0TW21b%0abVshdbJHRsFVEw4ouEulZGpeTqVk6lZM1OTNTo1TkzU7RU5Kq2SqtoilZM1OQutsOiZGpe2%0arbattFTomtkLraIpWTNTkTStCKJkTSsmanbVshdbZNKyNS9k0rIXWwtRchdbbVtEUrDVSsi%0aKJoTS8LUXJil6E0vI1LyVVsnUraKnDJWyJpWRNK2HRNtWyF1shVTkLrbattq22rbattq22r%0abattq22rJkUG5WytMrDJVntttTVUOKAMqKSQa6Tkopbhseo0RRYWuma85oQSKoOVqgsxWCR%0aVFGmaAqdSS5VAOJxTMm1IQVFFjJrKGaj7attqwi6gmwqC7ZuqQ3et6nHHTMkLqElDULQSiy%0aXVkLFTYkJo4TirIQujgdNazkLimuGSlOmjuttqCEo6JAzUMRJpBEqoakJpwQSqUhcUEkaoK%0ahdQOS1glDS5Q4psNUUooDVExqUgwKSUS6hKpqSDXRttW21bbVttW21bbVttW21bbVttQVr0%0aNto4JtTQh9TXOtTIjnU1zrU0KbU1OvUKDam7jamyj6gKLqRl6myj6sE2pusups52oSl6kKn%0aUkR9QcbUBDrUA+1bbVttSQOdUNnWoI3WoBF6mC3moAXupkt1qidq22prLnUJatTV1tQZLqQ%0ag2pss2pAz6ttqClxqZmNqa51qakNqEk+oKHOptnOppLrU2UfU2Q81CQ41Ns51Nik1NlH1NV%0aONQTbU3cbU1U41NTr1bbVttW21bbVttW21bbVttW21bbVttW21bbVslVbZNKyVVsnUraKnJ%0a1K21bbVslVbJVW21bZNK0TW2TSslVbJil6IpWSqtsmlbatk6lbJpWSqtoilZKq2yaVsmlZG%0apeia22rZOpWSqtk6laIpWTNTkqrZKq2jVO2rbRU5M1Oia2iKVsmlZOpW2rbRU6JrbJpWTNT%0ao1TkzU6IpWyaVkqrbJpWia2TqVomttq22rbattq22rbattq22rbattq22rbas3cN6HEzRxS%0aKiKA8prCT0AyF0OIXTpQD1ttQCgTRCBPQdtRGzltUHbrog5ioIElKGQdFEtNQuNSxlFUOQL%0aqIRFHC8Y0tB0UsJgVnjZdQlQKcoKChGRNPFRNaJTTVUgohhmpqtJayDtaxhFpKStqcERNBI%0aItGUMlCSfU2EcNYgyUGCJoqTiqEjcVkOmtJOF3QjbVDN40pK4mplCaxglpMJLUicN6kgpog%0aCopDpu8pkRSal0E1bbVttW21bbVttW21bbVttW21bbVttW21YJtTOXepAnGprnWpgR3qYuD%0aamyXeoQnWrbam8OdQMfUDH1BG61NVONTWHepic+psN7qapeam6HeoIXmpo4Xqbpdamon+po%0ah9qClxqaGLqBDjU3zjUzS+1QI2rROoQHmpAz6m5Cam+cam5V6myzamrmdTN3Orbattqay51%0aNodamiXuoUG1NHC9QZLqaO9q22qGjzU3Q71NxvNQFF1N5PqbS41N5PqapeamZjamg3+pu42%0arbattq22rbattq22rbattq22rbattq22rbatk6laIpWSqtkzU5OpWTqVoilbRU7JpW2rZOp%0aW2rbatkzU5OpWTNTsmlZOpWSqtkKqcnUrZNKyVVslVbJVWydSsnUraKnZNKyVVtk0rZNKyZ%0aqdoqclVbZFLyVVtGqdoqdoqdoqdtW2RS9tW21bbVtGqdtWyF1tGqdGqdkUvbVshdbbVtGqd%0ak0rbVttW21bbVttW21bbVttW21bbVttW21bbVttWZvGlZJB0UZBVjiTWnLoJJXQxmHR0YdE%0aK2NUtTalSmaDklo8hPSttTSUqqDCLQRLXShEikpKOlLkNZY10mcSoGSKSsaqKPKpu4buqby%0asdSUcUbCXRwKRQnGipC8ZUdDpjUlnUkoZpUDJQ4mKUcJKCQRaKAoqlKy0IRNTlkZtToaw1J%0a2zilrSqslQqRElqW5BUpSS0BC01jhJURtREGa1iimnm2psZeoaE6nID6mRocVttW21bbVtt%0aW21bbVttW21bbVttW21bbVm7jU0l1qarPqbyfU3E91MiuNTKXmpuN5qBDjU3Q71NlH1Ns51%0aCSfVttTaHWpmU+pmtzqAN3qaw71N4c6mMvdTQxdTWXOptDrU2Q81M1OtTYT7UzW51AS51Nl%0aH1BS41NTr1NVn1CE61NZc6mkutTRTnUxeK1M3c6hic6hhdakINqwi6kQTU0OTUA+1YRdTSH%0amoSHGpmp1qarPqaEPqaKc6m7jam7jattqwi6gKLqbKPqaEPqidq22rbattq22rbattq22rb%0aattq22rbatsmlbatsmlZKq22rbRU7ato1Ttq2ia2ia22rZM1OjVOyaVtq2jVO2raNU7attq%0a22rbattq22rZKq22rbattq22rbattq22rbattq22rbattq22rbattq22rbattq22rbattq2%0a2rbattq22rbattq22rbattq22rbattq22rbattq22rbattq22rbattq22rbattq22rMnrWk%0aqSmlwodKInVDqdWCZrUhcBordwGpVC6RtNYiIpJkkoMKRQ1pmnrVWqVAc1KRxRBrFSVpLRW%0a5gUZaF0GYisZYaG6BNJKJdIiNRyiLW21bbVttW21bbVttW21bbVttW21bbVttW21bbVttW2%0a1bbVttW21bbVttW21bbVttW21bbVttW21bbVttW21bbVttW21bbVttW21bbVttW21bbVttW%0a21bbVttWbuIpqh8mhBeamhHGrbas3camRTKpml7NMVutTRTmaaOFTTYhJprDqaYEdTTeT6m%0a0OtTZLvU1h1qapexWaPIqRF1Nlm1NXCtQSK1NVn1BC8TSAPIqdtW21bbVttW21bbVttW21b%0abVttW21bbVttW21bbVttW21bbVttW21bbVttW21bbVttW21bbVttW21bbVttW21bbVttW21%0abbVttW21bbVttW21bbVttW21bbVttW21bbVttW21bbVttW21bbVttW21bbVttW21bbVttW2%0a1bbVttW21bbVttW21bbVttW21bbVttW21bbVttW21bbVttW21bbVttW21bbVttW21bbVttW%0a21bbVttW21bbVttW21bbVttW21bbVttW21bbVttW21bbVttW21bbVttW21bbVttW21bbVtt%0aWyZqdtW2RS9CKJoRRMOaXsOiYeomHqJsmlYZK2GStsil4SqXkDo+DFHwyVsMlbD1E21bbVs%0aJNHyIomHqJtq2HqJsGjZMUvD1E2HRNtWyYpeAWlYaKPh6iZE0rITRcPUTbVthUXAmjYSaPh%0aTRNCKJkqrYeomgdFyE0XDVSsItbD1E2RS8FdL2HRNk0rBij7attq2GSthkrbattq22rbatt%0aq22rbattq22rbattqyVDgzIFemL6Uqz3wTN6KFMUYLkNCKB1UNXKamYVQ0zFOAHTTcsrpCV%0axSViLSJRqct1io2HqSRE0g6C1AVaimQqp21NUmBRULHUINFLnRTZxE0mCpqJnUMgi0pC00j%0aKRRBlRRUBcUMZNSUk1CWuKIBaKgoi050TWCZpSVjinbYwqSZC6gyE0kkqoORqMFy0rFFNFS%0atFLiF02kiqUCZpGgtOWzptUrKmm2mKcLGup21N4lVCO0d0rC1EWE1bbVttW21bbVttW21bb%0aVttW21bbUNStDbaOCbU3ITUOC6glnUNJtQxuNTWXOoEONTc86sIupsdWoUk1IC51BxtQCL1%0aNXCtQhudQMfVttQRutQEudTbOdQFk1BWvUCHGpvnGptnOoJtqEJ1qClxqakNqbZzqbLNqDB%0a9TaXGpso+oB9qwTas2c6hic6goc6myj6mqz6gSbUCHGpAz6m8OdTZR9QZLqAlzqaKc6gjda%0agY+oUG1YJtW21N0utQFF1bbVttW21bbVttW21bbVttW21bbVttW21bbVttW2RS8hFG0JpeQ%0autkLrbJpWHqJkLrZC62Qqpw5peTFL21bDml5CqnImlZEUTDVSsMlbIiibRU4eomgdFwdRsi%0aaVhLpWSOjYc0vI1L0JpeRNK21bbVttW21bbVttW21bbVttW21bbVttW21bbVttW21bbVttW%0a21bbVttW21bbVttW21bbVttW21bbVttW21bbVttW21bbVttW21bbVttW21bbVmjtnSphFEi%0aYoJBuKTMIokDNSJktQOdQlodU1SuaXkKqBlHR4lNNzpLQYVNbaKhSJooi6gmCegylVKQ4HQ%0aii1FQQVShKqIleps5SShOQBpxsihFSqlRE0VOmjbattq22rbattq22rbattq22rbattq22r%0abattq22rbattq22rbattq22rbattq22rbattq22rbattq22rbattq22rbattq22rbattq22%0arbattqwD6msudQEudTQxdWCbU2lxqbZzqBDjUMTnU0U51Bg+oA3eoCyagKLqaqcamqz6mS3%0aWpso+poQ+oONqbJd6myXeoCHWprDvUCHGprnWpvJ9TQh9QEudQYPqbKPqZvNq22rbattq22%0arbattq22rbattq22rbattq22rbattq22rbattq22rbattq22rbattq22rbattq22rbattq2%0a2rbattq22rbattq22rbattq22rbattq22rbattq22rbattq22rbattq22rbattq22rbattq%0a22rbattq22rbattq22rbattq22rbattq22rbattq22rbattq22rbattq22rbattq22rbatt%0aq22rbattq22rbattq22rbattq22rbattq22rbattq22rbattq22rbattq//aAAgBAQABBQL%0a/AJYyV65l5l5l5l5l5l5l5l5l5l5l5l5l5l5l5l5l5l5l5l5l5l5l5l5l5l5l5l5l5l5l5l%0a5l5l5l5l5l5l5l5l5l5l5l5l5l5l5l5l5l5l5l5l5l5l5l5l5l5l5l5l5l5l5l5l5l5l5l5%0al5l5l5l5l5l5l5l5l5l5l5l5l5l5l5l5l5l5l5l5l5l5l5l5l5l5l5l5l5l5l5l5l5l5l5l%0a5l5l5l5l5l5l5l5l5l5l5l5l5l5l5l5l5l5l5l5l5lhev+ojx/5Hwcf9RHj/AMj4OP8AqI8%0af+R8HH/UR4/8AI+Dj/qI8f+R8HH/UR4/8j4OP+ojx/wCR8HH/AFEeP/I+Dj/qI8f+R8HH/U%0aR4/dTxXxYFTgHgHgGoUYoAUpDCQ8Ul01NHjQlNWQA+W6aYPB0eJdOnEulHRL6H0OiT95DPF%0aPssBqSyNAnQ9kPTJQA+6Hil0Q8aseykaqGtEgUSexAdABil4in3A+h0SX0PoYCXilkBgUUr%0aikVZpUJBHZKavQsijD6Q8NKUagKIoyKEAAKH+pxx/wBRHj91HFf3E+z2GvbiEpowddWS1Al%0aqAATVqLTqKloZXQ10C2tngCyWnsUgDvG1cU+y0cKqfW6qauOaWNWTR5D71NAnROgHsILJ1V%0aUtOjOp0DxdQWUmn3dAAauoa2gPHWnV+ciqicRiSEmjUGkJauA41Zpkp6F8Cr2QhpaqtJauP%0a+pRx/1EeP3UjEe0O6fZ7JNXVIfQyBRHFqZSyOwVRg1eYaGUgummIa2rgCeyfvI4aKA0atDi%0aS6LYq1ZFkUaU1dddCyKfexLKdU8B7CaNSmSWCydRSlQX0ten3vIEupaxVhJIx0oQfzq9odR%0aUaPHSvYioSOpbHFRLDq1eyhj2iAyr/U44/wCojx+4lNGpVWk0ZAUwmr5bAoOWymjQ+p9TPs%0ao4+amqrIolDwaRQYF+z2/I617dT6mOxxp2DVoEBlWpGQqQ6rL1pkXWrKmjir2shRroO4YBZ%0aBL1fBKAyKkdIPUMS6KoAEvEFqBY4qoO4NGT05l1U1GjCS6aEEMVqr2gKPBgUahRoDJJPBg5%0aChSRkyog60OTjelVCrSmjVx/1KOP+ojx+5XTtUjtUupdS6lhVHkXkXkaA0eRZJLyLqSwqjq%0aXUup75adsi8i8i8j96tXU9qmjCiGVE/cBoya9ya/cqXUsGjKiWFEOpdSWCQ665nvkWNGTX7%0amWjCiGTV1Lqe2Z7VLqexJLqexNe1dSonvkaVp2yLyP+pxx/wBRHj/yPg4/6iPH/kfBx/1Ee%0aP8AyPg4/wCojx/5Hwcf9RHj/wAj4OP+ojx/5Hwcf9RHj/yPg4/6iPH/AJHwcf8AUR4/8j4O%0aP+oih4PB4PB4PB4PB4PB4PB4PB4PB4PB4PB4PB4PB4PB4PB4PB4PB4PB4PB4PB4PB4PB4PB%0a4PB4PB4PB4PB4PB4PB4PB4PB4PB4PB4PB4PB4PB4PB4PB4PB4PB4PB4PB4PB4PB4PB4PB4P%0aB4PB4PB4PB4PB4PB4PB4PB4PB4PB4PB4PB4PB4PB4PB4PB4PBhH/T8tafdr97h/qAmnbj96%0av8ANV17Vr/MVr2r3q6/8iXwaRVJSkBAIYoX5a0U0sCrRwHAUY4kgd1Ko1FWIKnXJNNHSims%0a9TIqyjRKaimIZZFGqtaqySCRkABUPqASaPIvPr4HuatJNUgKaSAVYgkMDQaBGVOt9TTwTV6%0aZEVJOTpgyrQ5V6swSwWpT1r/yJKhVo0QOo1f5U0ojVrq9XSjAxH5CWC+PdfFSukKNB7AFRq%0aH+Z0zaTUM8Eey/OimACVe2Pb6KCmPS+LGLUaPHVJ+4atIJYyaaknpNCCa10S6IdEtLTXEe1%0a+YgBSjirqU1+ycq9WY4pKaryprX/kSqdGT9pQCg9Sz0tXsaNVKK9nFkGuJZr9xfsjgr2dKU%0aS/zGqmBRkEHI0JUwVAAktXt6NHtEVWKZpIS06s4BoALoGEs+2pNWcgAahk0aVAM1UwaNRTX%0aqUSS9C6B5IafZpVlAYxqquRqCVghWiDWtTknj1vVT9kf9P18HV1/5Ycv2f+WHqrQ1r5/8sO%0aChQVP/ACw4sA4gV/5YekaU/wCRUJ/39KYGnBX/ACKRNGkf7+l8A/P/AJFI6n/f0XXpFP8Ak%0aUlFpH+/tXDpfH/kUvaLr/v6NXQuhr/yKCi0jseP/LDBqeyeP/LC1FjTsrgnh/ywo6Mansr/%0aAJYYovgKPg+J/wCWFE0aQ+JZ4J/5YWdTwA7KdNAf+WEk0aQz3OpdP+R74sfzvEvz7J/5Hws%0aPgfu8Xw+6otIZY7KaeH/I9nsfuljsPue0We54/wDI+ebLH3Dx7FjsotIp28+yeP8AyPg49h%0a9wfc4OrGpZY7KY4f8AI+Dv59ix908eDq6d+J/5Hwsdz3P3SaNI+6pp/wCR9LHcsdvP7h1P3%0aeJ/5H0/dDLH3FFpH3VNI/5H7z+4fvcT90an/kfh96n3FFgU+6pgU/5H8fzJNGkfdLGp/wCR%0a2q6/fLH8z7R+6dXSn/I7cexY+8f5lRYFPuqLSP8Akdix3H3vP75NGkfeGp/5Ho/eH3zoxqf%0auqY0/5HYsfdH3Cx9/2iNPvDU/8j4fucfvksCn3lNP/I7Fj7/B1dPvqLSPvq4/8jsf9QE0YH%0a8wOP8AyOw/nyaMCv8AMHgn/kdix/PE0ftH+YUxw/5HU/z3B+1/NHU/8jt5/wA5weqjw/mk8%0af8AkdSx/OE0ftPg/aZFGDX76uCf+R2P84TR6q7KLAp2T99TH/I1lT49quv3+J/miaMCvY6N%0aPc6H73E/8jUWBVh0dHRg/dLH80VMDurVjTupjh9w8E/8jWp+R0Pc/dGv80SwnuTRpH3FcE/%0adUxw/5GpXENTTw78HV1dP5kmj1UwKfcOp+6nj9zif+Rr4lngn7tHT+ZKmBX7p4J+9wV3PBP%0a8AyNZ4J7jj/OE0dSWE/eVx+8pjh2Ux/wAjWpp4djx/myphP3y0/fVwT34n/kayxw7KY4ffr%0aR5PEl0p/MKY0/mE8Wpp/wCRrL8+6uCeHYmjoSwXk6kvF0p/NDU/zB4v2j/yNYY4/cT2qGTV%0a1LoWmn84TVjT+ZIq9WBT/kbOAT9zIOr6iyKNI7nQ9yaOpdS8u+QdSWBT/kdMg61ZYamCAMn%0aUvEvENQYOnE9zqwadipgV74vEvEvH/kcquvYl6dqvqPbF0H3cWBT7pFXiWE/8jiS6Ph2q8g%0a8nV1fV2AeIdH7Lqxqf+R0yDyL6nk6h1DyDyDyDyeTq6l6/dFOxLSHR07Uq8WBT/kdNXQuin%0aiXiWR26Xo6F0DCXi8Xi8WNO3F4vEvH/AJYCaOnbV0+9R0/5YBw+4SwP+WFlg9qsD/lhtHR0%0a/wCnHKurq6urq6urq6urq6urq6urq6urq6urq6urq6urq6urq6urq6urq6urq6urq6urq6u%0arq6urq6urq6urq6urq6urq6urq6urq6urq6urq6urq6urq6/7/KOjo6Ojo6Ojo6Ojo6Ojo6%0aOjo6Ojo6Ojo6Ojo6Ojo6Ojo6Ojo6Ojo6Ojo6Ojo6Ojo6Ojo6Ojo6Ojo6Ojo6Ojo6Ojo6Ojo%0a6Ojo6Ojo6Ojo6Ojo6Ojo6f8tQqC6gdwQf5sEF1HYkB8f5okDsCC6vh/N1DJA7cXkn+bqC6h%0a8O1Qf5rg6guoPYkBgg/8iEQMkirGsafZHt/zZACFgNTj/mlUDpRHBYFJFmrHD+ZXSn50hx8%0aB0/zfFYFUHWNfsg0P8yaP8qgA1AZGlECg/wCRBCFB46lOmJxSkj+aUMgEl4NSSp0U0pp/NK%0aSScagJ1wVUoBAFP5rA1KXjQJSQ8T/NFpQUvBqTUY1SE6/zKk5DEvFlJJKaj/p/modQ6h1Dq%0aHV11YJa1GgqzWurqQEnQVp/OqrWmRGj0pq9XrSpBSS9Sx/O60Go0x9pjRmpGuROhJx1r/yK%0aWDweDweDCX1OhJqQyNPZZFTTsKFin8xR0dHR0dGoaqokpGlNGR1U6eCg9Mhw+6RV4vF4vF4%0asCj4Pgzog6q0Bppj1flNCE0/5FoCnYivbEF4peIdAWUg/z1NcQ8Q8Q8QXiC8UvEOgdA+H86%0aAAyAXQUoCwAHgl4JdA6CuIr/5Z8q6urr9+rr2r2q6urq6uverq6h1dXV1dXV1evarr3r2qe%0a1XV1dWHq6n7lXq6vJjtXtV1dXXtX7hddaurr2q6urr2q69vN1dXV6sf7+D2H8xo6dvLz8vL%0a747Hv59/Nj7nD75fl9zTt56/c4Mff1p2D89X5MM9vLt58T9zVj/fvr2o6ffDp3oXr21dO5d%0aO4ZdHTtTtT+Yo6ff1+7q9XR6uj17UevbXsfu8fu696dqPX7lO9NGP+Wn+X3NXqyzX7h4MPW%0amtO3mxwfn38u3mz2Hbi/J+fnR+X3fLR+fF6vy+8fuln7uj8/8AkR6aCjL0fl2LNGO57008u%0a3nxfDt59z9zR+Xfg6PSgfno/Lt5sd/Py86aaFl6Py8+3kGexZ+75j/kSKdqdqOgdB3p9ygd%0aPuUDp3o6DtR0Hajp96nenanajp96najo6dqdqd6Onajp3p92n/Ij1dXXtXtV1+5XvV1dXV1%0adXV1de1fvV+5V1dXV17Vdfvaurq6urq6urq6uvarq6urr9yrq6/8AIlnh34fcP3T2D0ejPY%0ad9HTtoxRjh3HY/c8vu6vX7vl5uncvz7efcaMas9h2qf+RLo6fc1evbUsdz31Zr3Hfy1fDsP%0aucWXq9Xqz/NedO2tX59qOj8/u0P3afc1/6dhr2q6/c1dXV1dXV17V7HvU9qurq6/dr2q6ur%0aq6urr9zV1Pavarq6urr9yrqHV1dXV17asf6ir2q6/wDIgl+Xby7+bDLHbz/mfLtwZ7D7+j8%0atGKPzfl9ws9vPv+XsP9QjQdvIdvPzfDtw7+Xn5cH5h+Z0Zfmwx/vko6On3qPV07070+5q9X%0aq6dqOnbV6vV0L1dHSr1dO1HT7mr1769qPy1dPuHvR6ujpp5sf6ho9XT7vF0dKujpV07cGHR%0a0dHR07U78GP/RBOoqyaPNLzSwoF5APJLyT2qHUdqh1DqP5uo7VH3KjsDUdgQXUOo/ma6/dB%0aB711Jp94mnerrrXVk0FR2yS8kuoP3avJPYEFgg9iQHkl5JdXUAMEF1DqPuV7hQV2qB2qHUD%0atkK9q17E07A1/1MpVWlX3VmiuYlr9lRq6qf59chkXqpnF/Rv6N9JGCWQlpRR4io0WBmodK1%0agtHs4io0WyKtYAC2pIA1UECiikFlKaqdI2kIpolOgegdAFfdIq0jsk9bKQWtID5aWoaaZaZ%0aD2hV64nFIockigZFXiCrEVCQH1KfVXqS6qayqmqgKtOVBlUVz7qrQEhGPSg6VqSAwEkq4qy%0aorKh/d8UpBAj9mQJAISBHSilYtIoz0EqAGq2RRhTHtV1VwVi6vDQKYKyBlWqq0KlVLxICNU%0a/6jUK9gK/dPttfA1YDHtnjwY0aqAEdHBIp2T7TJNUpxaOJ/eK9lHskmqU4vrZNAEktXtL9l%0aPAe20atZFKookoxJBSpqrQ+199RoMcUg17SdiCWBUYqaWkaA0T9xVWgdJScgKMqjLODTgl1%0aFDqPZdQ9GUYhONe6smEnHyTXGlSAa0qpWLSnJ0AZphkEhRoEeyrVQOLTqcRX2lVBYSA8qLk%0afF1GROqiKLpjJ7PUp+ScwE5V6stckjUVAR7P+pFJqwKfcqp9darassTUuhYrlQ4akYlJpUq%0aJY4JFGSQ0A9sDUJLKdUpoyKgCgwNQk9lJyeKmU1GHYChOoAoOyPZV7OIIKUh+0pX3wCS6KS%0aetkLL62KsB0aPZAATicSSR9xOTouvV29pTKalfs+QTR6qK/ZZyB7KOlSBgWCXXXFT1BOjSK%0aAe2oVFMAEkuhSRUPEqfWlqyoMwCF1JNKYpSliqTqXTTqS1apKVY5FpFOyfadFZJrUqJAFB/%0a051XvX7lafcrX7vDtx+6TT7lXx7A1dR2q6071p3r3qyad+LrXvXvUOo+9XvWneodR2r2rX+%0ad4961/mavh9/j2rrWnfh3qHUf6sVo6VI4cAjVg0Ukks1qeIKclsHpFcPuL4OP2SKvB4MCjN%0aVvpaUkPqKk5MZBCjoFME1FQBkXqtnNLVo6VPlwCNXwWkktValgpyW0npFcXrUAtNS1Ur5/d%0a1J6q6pdS1Kfmr2PJPBDUFF1WWnIMpBa0AJ5aWNOyq0A6tCQEshLVomuugYNGK1FQx0tQDCU%0aFqQAlQqAOrsMi6lYOaWsBlKaFIwIoOJpixWpqFK1Irkt6V0DS04v6Nx/6rIIIJYeOiTRIGS%0amaMNWTWyQ/o2kfcXq6kBGnbFTxU9aPSoD1zTk+rlqNEjhrklpyxA6FGoI1BJI44aJOIAyWz%0aRjgrKi3UP6NpBZqGKuimsh6Ov3ehnFjEAmgIYNGrhxJGDTR9bqcut41a00TgwKfc0yOSQnJ%0aQXwURUuoocCzSox7EoqqpT9xOWIHQo1SdV06SDhiaGryLCQGMcqZlRxJZIKq9tWCosV/wBV%0alYdFFg4sGrj9n2ValWKqEgvRlTFalVRwSitew1PtFQLqp1W6rYKnq06qooPXMZB6hGtKqDK%0aVF1qU54pNEE5EqAdFEg4sGrj4ahWqlYqoSC+llTFSSqo1CQlgVdFBr9mpevZFadjiGKFWIe%0aOquJGTpQJrVXGgdVKeIpVSeylZD7oq6aU0PEnJ9TBCmcQ00JoGUAk9LNV/dTlinRBOTUCTQ%0atfsk0YBJW6kqFSNcDV/mJyetcn0sUYI/wCnPajsDV1+5xfB8HWnav3K9wauv36jsTT7lQ6h%0a17VHav3OH36urJp/NVo+H36h1H87X+bqD9+or2rr97j/AKuWkPEZUFNcUVxVWo0YUyxoFnQ%0amvZL4K6lMAB0U+qoqWdGk6DgDpUV7KyyOpUAk1SR7Q0qkUftPRigCjrVT6stUp6kPVSgVZZ%0adS8saqDUKs8RxB0B04MaOTgSWE9itNBjQPMMKGWYZIKiSt9bqeX+VHsp1GIyoKUDKQWtACe%0aWl00KBQK6AioQap1ychqyaJCWBqAyQO5NGkM9Kqh1KnhRhbPt+auGhTXEYMKqwpRdVZ5HuQ%0aqo0CuEfsvAPHqwH+qlpDpRQ1GoSn2eloowdfzDUL4K40aRVIT1U6sGdXoCRRq0FaD6NoH3D%0akVGoJyDIDopT6qJGhyAHtfkVxNK1o1CiFZUNQf75Sil5U6lNY0VxBNUigGqeLHtLS1JoMas%0aiiAoUyDj9lji1Y5e0K1Tpy8BRKAUpAeIy4J4spq1ponBgYvVbX7A4RtXtLVQEpwChRODGGQ%0aw+4U1J1VowgBkgLk9kaj86mfZNCg/u8iWA0E0qciST9xerHSrt/fP8AVRSVPi/ZVWgR7PsN%0aHs9boFPHFlNWoULj9nXPGoGYdC66AZOuI1Uc2kUT+ftWqicmKpZUKakdQCDoRRR6j7LKami%0an1M1KVZUKqMaqOixVR1Q1VU661FQ8KAcB7cnAZF0KWSSDUHXIVD1W6adSX1PVldQoHDI0SS%0aAmrxYBU6kJalZBqFRitgGmKgwKAipahUUeKWAMsQz7XZVQE5AHJ5aAaJFXqgmlQl0oz7FFY%0aheiew9v7iiQ0po1JyAKnkp9WWSv+nylHVJaRVNThqBUlQ0OtOyhVnFjCvTiR0qowE1OSjka%0adaRoU/ROP2UmiasUafaqA1EVaqhJ9lHsp1FOqgpQAkVak0GDpoU0GXRiaA1T1ZE0ASVMnEB%0aKmMiQD/yLqqvUOgDV0oPA0JTSvdYDOIY48U07fmGVUirrVJ9irTqEagUY4pa6ZZRtRQ1UoU%0a6JT0pGgT1fkPEpLWDjipjR6ra9E+UfsK9uT2cNEnJKUggJGQSB/wAi7J7NQzRyeyulDTKtT%0a3k4Emub/vfnUFggEE1Q1LSRwBkTRIolJonHpdNRqoVepQo1QViiVABDoXqp5dDUoKDUKj6R%0a0JTRdAKAiqiKii6YCmCWEpywSHkcv/LTZNAwa9q1AIIBr2rqFAsmjJoCadwalqNB2JAYWks%0amgrpml5peaWTTsDXsDVg1+6VpD5iXUNJqAagmneuoUD2CwSwasmgJp2UcR3B0zS+LCgXmHk%0alk0ZNAyaMqAeQDCgfuFQDzS80vIU5iWFJLrq6inHsTRg17ZAurCgXUVaVZdgagGpdQ8xWo7%0aE07Vo80vMU+4TTsDX/VJNGTVpV9xfsjhG1EgcOwrXreSsqKailyDRSX7ICk5dBIKHI6IdEM%0a6BB6aaDgFCv5/wA5pU4pCcaZAJj9kKo0in3Fl5se2nVKR0qxYo+tlSsqKayWSimuaeBNY1u%0avVJwoh0QyNBUJp0pOlav2npVeLVTEpAajRnU+Q9vuo0asqEqAJoAoUJqg+2o5HR+wSppDI1%0aBJYrgmj1yqkn2ioM0ITSiQktHs01TwHZfHN6U6c1kUqPuKKWaVUAGAA6h1DqP9SkV7AV+4t%0anoY6CTR1D9phTJq6DIGjXwUNVJAdAlgkkHVJq8nUNVMVNPSKigqU/kxTninJQSBoUkrSyKt%0aOWMY1rr3OTTlQe2kEpjAoKJaQyXTqBxa2qpf50NQoFtIeTqGqmKgaBPR00SKJpVVNR7R1Oq%0aiU0GqUnQ0IYrn3WWQKKpSpp1ZKrifb0QEhghQ4BBoyes8E0p56ZH2lVyxZL6gkIAaQairAq%0aEdl+06AugzWBSg+4tqIDFUvRQwS8EvBP8AqYir4fcp1UJKhUJrQktAIDCQl06yAWU1dFBnI%0avqp1vDucnRSuyNEq4DhgGkOnUpOlBTEhRaNE0UCAa06+xzYQWcgwFJSMkpwqxkwAl06iAWR%0ap1vqSAFAFKiClRfX2OTopTVV9QGDGT6ng+oGnUA8emhopIePUK1p19lCvZWRZrTFRNCGMip%0aSVE0WwkhSgVNVaBIoMg6KLIq+oNSSSUlnMsjQh06qEEZJGBL6wzmylZfW+uiU0axUOnV2KS%0aTRQfW01/6c+JoyQHmnsDV11ZNO9aPJLyS6jsDXsTTtkl10dde1dQQWTTsDUVo6h1DBB7V1d%0aQGFA96ilQAypIeaXmlk0dQ8hWoZNHmlhQLqHWjqB2BqAasGv/IqLqzWr1x8qdSOK+NHRr4K%0awoDHSiSNUJoQxXLoyFGMKK4AGn5g+thRyAUHTJWrxIFQUqozi0kU6lHqz62ujr0hAoAShWV%0aOtpCg9cql6qayy/NNCCCE0D/Oal5MVazRPnTqRw/5FNYdGDV64j2KdSdGVIL+jZxa2umNBR%0aHsJqWrVQaip1NCkNQNAkYjGiBQE1dOpKqsA5JD1CT+6W+DFCmi315jNyavXFPCP2SMzRFEC%0agPHg6Ua+CuOrQdB1jENKQGeJUKmjIqk8c2j2f8AkU6HIjX2SkGiU9OHUE07EkPVRNcgCSSt%0a49JqwKAApJBZTqriutNQMC+osAJY9spq6KqkEMlRBT04EnqYq6rfXlVbUOk+yEqoArHUPAs%0aFTAOIyIxKWrVKhVRADAOBqHj09ReReL6ks6owBdCogEFINf8Ap/P/2gAIAQMRAT8B7CXcHc%0aHcHcHcHcHcHcHcHcHcHcHcHcHcHcHcHcHcHcHcHcHcHcHcHcHcHcHcHcHcHcHcHcHcHcHcH%0acHcHcHcHcHcHcHcHcHcHcHcHcHcHcHcHcHcHcHcHcHcHcHcHcEH6M/9Pw+jP/T8Poz/ANPw%0a+jP/AE/D6M+wikC3YXa7WmkxRAu0tJCA7Uita4tIadulJGu12tcW7UB2JFa7Xa7Xa1zTWgj%0aptaa4t28fUh9GesRyy0l4DBt/IJSnjhIR44Tb+ekvCdK4ZDhB0s3oT+fb6Nco0l2Hwjxpf5%0aNfk3zaRyk81p+b+T45+pD6M9SfQIP5thsIIt3JPKZJIbDY0JQfzdyTaTel82g/mgpl+TZb4%0aSb8p03BBDYqncgh3JItOhl+Tu4QQghB5dwbFu5tMvydzu4bHn6kPoz/ANPw+jP/AE/D6M/9%0aPw+jP/T8PoyDtLtLtLtLtLtLtLtLtLtLtLtLtLtLtLtLtLtLtLtLtLtLtLtLtLtLtLtLtLt%0aLtLtLtLtLtLtLtLtLtLtLtLtLtLtLtLtLtLtLtLtLtLtLtLtLtLtLtLtLtLtLtLtLEf8Aen%0aoo/wB7HH+9jlpl+X+9jBin/exToPH+9jDQ+KR/vYN6n8tZf72CdShCP9PhP0D+X+njodBoU%0aaAf6fPcNTxx/vYh/LUfn/vYhKBoE/6dGo7Br4H+nj3eeyX+n67CUDWP5/6cHeSjs9P97CJQ%0aO2X+9gksYu5Oo8p/0qB+ae0dtoD4Gh1H+lj4T41vu8oCEnT01P8ApaSPHfbWvprHQJ/0qPK%0aWPbby1qAk9kkeP9LR/PQMvKHdaQ12+B2+U/6UrT0dzZSLD4FaeQ08BsNB4H+mLbR+aJG+Ux%0aSPTUHs3f6T49Xf/R8tSRE+rw7Q7Q/b+Tw0E86A/wCnrPbX/ae1lso/ZA0PzaH5/wDjAiCb/%0awB7Ir/vbACb/wC0q//aAAgBAhEBPwHsp2l2l2l2l2l2l2l2l2l2l2l2l2l2l2l2l2l2l2l2%0al2l2l2l2l2l2l2l2l2l2l2l2l2l2l2l2l2l2l2l2l2l2l2l2l2l2l2l2l2l2l2l2l2l2l2l%0a2l2l2l2l2l2l2lr6Mf9Py+jH/AE/L6Mf9Py+jH/T8vox7Aku4NtttoLubDaCktoOtoLbu0v%0as3Ntu5t3IOu5t3Ntt6Xpubbb+pL6MdSj8tIsuwaBPnsCNL5QUjShoB2+uh0j2BOlN/m0jw1%0a+wS+jHWkh5aLXDta4drTRaOgCQ7UBA0rhr8khAaa5aRpRaeWk20hGgDTRaSGmjTTSItNNHx%0a9SX0Y/6fl9GP+n5fRj/p+X0Y/wCn5fRBbDYbDYbDYbDYbDYbDYbDYbDYbDYbDYbDYbDYbDY%0abDYbDYbDYbDYbDYbDYbDYbDYbDYbDYbDYbDYbDYbDYbDYbDYbDYbDYSf+9PQ/4UeNI/n/AL%0a2MfyZeEf72KND/AL2QPP8AvYo0LEcf72KdJfl/p8/RH5/72PJH+9jj8/8AexBrL8v97ECdC%0aWP5/wC9j+T/AL2OWP8AvYY7Jfl/vZHr/psfVj+f+9hSLtQdZeEf6VJYn6nk6DU/6WHlHn6c%0aigaHzqP9LRT576b18nWWhKP9Knwhl21pepKB2RT5/wBLS/LQsfCUwpBDfb5Pb4R/pS9PJa0%0aBpHPOngpLyXlsvJ/0xTSfyTEIkx/PUjWnb/pPn0dn9Xw2Ey/J+53F3F5/N+5soFaEf6eof9%0ap98PH7NZbP/jAjQr/vdRxX/aVf/9oACAEBAAY/Av8A0ZLo6f6rqO2v87p9zXvo9e1fu6/f0%0a/mafd6np31df9+Nfv8AD7vB6vT+Yr9zg+H89r/N0Dp3o6duHajqp0/meHarq6/cr2q6vR6O%0ahenf17V76vT/AH9VHbiw9P5in3Nf5qn3NfuUdPv6uo+9q6uv81q+H3B9yjr3p2r34PQfcqX%0aQf78Kfdp93h34MPT+b0769tPuUdfv6vT+a4ug7V7avTtTtUffr92nap+7V1ejqe2n+/en85%0aT+cp/O07U/1JXvX+ap/qGv3Kf+j3ev8xT+ap/N6d6dqf8AIm/N1er1dB5utXq66vXtqp1yf%0atPX7nB8GX7NX7LGlOye/Eute3m6a8WKPho+Gj46PR8HQB40fDtUA/c0ZZJZDr5vJT+PbR8X%0aq6+b4sUdRxeKXUcHVLHY18nl6saOtP8AkTMj2o/kzV/B1SHUp7BjR8PuB8HwZY1ZaexP3B2%0a11LoQ+FKdg6l66Pi9D3o6Hj9zRl09Hq9PPsMnQvi/aZ7eTFSxRh+gejHZVXV1LpX/AJEzgX%0aX07YvIdvN+fbixq+L0+4exfAvgWHiODo8kutHwdKPh2/Mz20evF6vUOtO1TxYfx7V7VZPxd%0aU6OlKP5OvCjGXl24Pg+p9IegdCKMUYJdB2Bo60an6OgdPP/AKfup/yw/X/lh9A9WP8Alh+r%0a1/5YfUOtf+WH1JdU/wDIqUH/ACxCv+/v+pjh/wAsPrR8P+RTr/v8xeh/5Ydo6+bqf+ncKf8%0aALEK/8sPp/wAsQr/04/X/AMse0/6evr/04/X/AKcep96n/LCq/wDTj1P+WIV/5YrT/pxin/%0aTj9f8Ay65T/liFf+WGa96f8sL0ev3K/wDljXR6/wDLDtf+WF699f8Alhmn+qaf9OG6/wDTx%0aGv/ACyHX/0UA176fzejp21/m9e2jp/OUevfj/N6fc0/mtXp31L0/wCRCAHk1VerDqPL+a1a%0alBgsH4vhVn+aqWAfVh6ejPw/m6eZevkGpLPzYBH83p5Mkup9O2JFP5rVqUPNpowfi6l/P/k%0aQuL0NKug0dKvj/NUdCavU6B8Xx/m61dCXUmryr/OVq6g6vR8X1H+b4vQ6F0DoXUmv81R0Ua%0avU1o+Lof8AywBV+TpTg+DyA7J1ZejH88Hq6F+gerAD+169j/PV7Cro6duLFXwdf+Rb1dS/g%0aywzR8eH8+Hr2JLFGO32OlXQfz9Hq9HT1f29g6l1/wCRe1fD/UNfu6vh2p/qDV0+5w7Vdf8A%0ay6ZT/VNP+R9p/wBOH6/e1/5YPr/M0/1MB/07eP8AVVP9QH/UGv8A5aVp9yn89X+c4f756/6%0ajp/6JU07avi+L07cXx/1VX+ep96ven39e9HR07V78Xxen3avj2076vi+Lq69tP5nTtr92ne%0anbXtUf6nofug99HQUf2M0fk/J6vyfk6B8HQDV1dS6Bmvk6DzZNWHUug71DCfV1Hk9GQ9XiH%0aj21dUutOL1SxT7wZr2PbXvQPg+r0Zx9O1C68S6/c+Tp2r6OujyegeofB6vQM6PX0+5o9XR0%0afT+LxTxfow+D4dqOh71o6dtXXyLq/QOo0dCzo+L/AK3QvEPTj2roywCzrwZS+L1/1WO/F6a%0aP7GrSr1TxeqXU9gaPTsrtinsQwyw8U9tHq6qaT3V2y9XTtqzRpfFp/mQfR17D599A/J5PgH%0a9r6R9zTsNXx7adqsqLr5OroHX7uj4vLJ9TxHB4guite1XQvTtXsA8S8nV18g6dqsOrOrGr4%0auvb0HbgzoxUM0LUCyCx/qrg60fDtql6D9bqQz8XQjR14updKOnbgyT59qgvi6jTtR0dQXx7%0a+06F9Rr2JdHT7hYq60YYH38ldung9O+r9l+z21D+10p93R1evYacO1Sz3r5DvUfcpR1eodQ%0aHWur1D0HYugdeLqp6cHkeJfU/V9Lpo8no9dXUunk9B29Xp24PXsexozV0o6f9OfU/1Jr9/T%0avR6/ep9zX/AH60/mqf75OLIJ4OpPbL1anXyY1fV24vi8q/zPEvie1X51eroGXV09XoGdO2b%0aA7cXQl6nsVMuvkxq6K4duNHxeQPalWdXWr8n5P8v3cgHWjqRxfBjR1p29l+yz83weLpR6uo%0a+5p2qHTi6cGH5vSrJ1eVHweo4upejq6MnvmwO3z7VfS6VdKntqXxdCw6avSvbV8Gaf6ryGr%0aqA8KOnY5duHm+hivYCunap+4EsgvHt7T9rtrV0o9KhmjPYOiHxZPYUYdRq6gPGjx7dXY6eb%0a6Hr2Ca6dqupZB8+2j8n5fd4ugdCaurBPm8S9XQF8dHoXx7cXxfF8T934umjpox21Lq+LoC6%0aV7acXr93R6dtWXxfqwKPUdtHkNHU+jS6upPb2nxfH/VdHUaPUdyacXWnB1eoL8+2RdAHp9z%0aIup4Oo4vQP2X7L1DyUyXpqGaBnR0oxR66vI/g9OFO4o6Oo0eo71YNODq9QX59si6APR1U1V%0aenBl+bHHtr34Pg+DqWO3Vq8iw6vTR4uh17UH3ipkniwRxYr5PQPq17cGTTtUvQOlPvgBijw%0a75Fjv8XUOvo+kOqtXV+y9UvQf9OhU+/T/V1P8AUVO2v++inen++YBnTgxTsNXqXUcS/N617%0a0qy1P0ej4uoPB6KfHsSD2p3DALBevB/B/Bkuvn5P2dXqGHx+5UOhdfg/gxXt5s8XXUsvi9O%0a1AHVXHvxda17E9vgHi+Lr3NXRqLSXq6jtQdsnU8ewr2oPLtxZFXx+5V5HzeXk6uiX0uh0eo%0aq+PB66uhdOJdfN083oGdHqO5Lp92n+rA1MUeuofsvg607a9vN/m7EVdCXxfUXp5uoNHq6V7%0aV+4PJ/N0q/k6vydfV10evowx82pj5Oj1dQ/sdB6PVguvm8ma6di/zPz7Vq+J7cHw75+vaj0%0a0er17lLo1NNHxfF8T2+HctPag7asvT7lS6DydPuVZ1fk+Pb7H09uDOjGn3cXT1/1dqXintU%0a+b1dD29H0h+ofwYf5uxoH1Oh1Z+LoQzV6upfDt8u4+DoA6nXtil04uj+DoHrqHqXxeXo6/F%0a69sn9jyL+DoHVQLPxfTo6vz76vpfzY7EF+gdHTiHwerpR0fB0o1Oqi6l4+fag7UfF0U6Auj%0aB9O1Hq+DPYDvo+Dyo6slXm/gHTydAHq9Q9O3Bk9j93R1PHtQv2XlR+z/0+Vr5Pi61PbpBfT%0a6P4ln4nvpxepZqzi+D0Gr4P5Mjzfk6q7ks9h2Gr9ruO1KlklinatS+JdA61eTrXV1Yq6uqj%0a24sir1P/ACLuvB6Vo6Gro/N6+j01+5V8GdHUOlA1V9GPkzRn1Zqw/ZejLL835sV7aPV8Xxd%0aGdWr5tL4vi/aepdBwY7p7cXq9Wf8AkX/aLGvalX1ejon7oJfA9ut68HQHRmgZq6D7hPf+t/%0aJkdq9qM0eSjR18nQce1B2oH5OinR0YLo6Oj4M9v6v/AC05X7lQ6uvanev3CPT7uroHV1/nt%0ae9XX7lO9O9e9fuV7V78e1e2v81XvTtX7lfu0+5Vkenej4/d4uv++Kh+4exej9oOmQdO9dHi%0ap1Y1erJZq9GHxfF8KvgzTh2JY7H4dtXp2Pzev3MXpwZ7aljV6HvXR0dGK+jNOyfm6duL4vQ%0av5ujoQ9NB6vFP4vXTtwYo9eDoKP7fu6dqur+J7B4h0dDwemrqX08XqO1NWKuj10Dql9Wj4M%0ansdKvgzp2D4F9T+z72Jer0/wBX09XpwY+Pb2XqHSjxDp8HirtT1Y7V8mqr+D9l+y+FHiwWa%0aAunB/a6OjOroC/J1LASy6fc076OroXU+bxSwPg8Sx83Sj+xn5tTT83Uvg/ZfCner1ZDpUuh%0a1fB68A9HUutH9r1+5R6JfB6Bh6sdqnie+vm69vN+bFGlijqp1pV0Hb5Mker9l0A7J7a/fHz%0adC6ntwfD/AFZUuqnR6vQPXvV6v4Or4PUP0dTr30ev3qniXV6Oj9e+jyLr30fF6a9+p0Par1%0adB2oNe1Kvj30er0dA611er0FHWur9XUs+jxLAL0Hapde47Uo9HWr9XU9uLq6eToHTt1dvVi%0ajBT5OjxDBDqzR0AdT20+7p2+X3OAfD/AKdA1fHvT7ur4vj92vbi69qd6PTvX7mnbHvp3q69%0a+L4uvanbV8Xp92v/ACK4q1MUdAKvgzowH7T9ph6Pyej/AIGBV0r2PbR6l8Xxr34M68GUvi6%0aKeLPbIP7Ox0fDtR4vy7F8Q+Lo9aPydHQ9vsfBj4PKnZLr/wAisCGr4ujD4Pg9XwYp6sfP7m%0aRdR+V1ZZqw9OHbUajtiGQ6HizQtQLIPYgtXydHo/serp6M1Y7H4OvY6Vfs8XqA6sPzer1an%0aV61Y0fAupaXX/kVal0D0DNWK/c4PUUo/k8lOlHi8Uuj04Onr2DoAwAHl5uh07HsaM1dKPF/%0aJ6ir9mj4PJ8Ge3F0eKQ6+boQz8XQjR6a9g+BdHil4hgUegfU/XsKvXQOnl/0/r//xAAzEAE%0aAAwACAgICAgMBAQAAAgsBEQAhMUFRYXGBkaGxwfDREOHxIDBAUGBwgJCgsMDQ4P/aAAgBAQ%0aABPyH/APcyhD/9vaqqqqqqqqqqqqqqqqqqqqqqqqqqqqqqqqqqqqqqqqpGH/6Hz/8A7e8f/%0awCh8/8A+3vH/wDofP8A/t7x/wD6Hz//ALe8f/6Hz/8A7e8f/wCh8/8A+3vH/wDofP8A/t7x%0a/wD6Hz//ALe8f/6Hz/8A7e8f/wCh8/8A+Ljogf8AMj/8FQ8adXd5CpJpwGkoKQWwbMIvGNl%0a5oSF+d+dnKHV9N6PV9NVyqRL/ANzcf/iArNy6B1/xF4n/AIBuSnQQ/wDOTNxusZ/+GE7ROP%0a8AlGSqDdbUViV0KASFIneK0msKkua5n/4YT/xOFYpxlYE81Hm8NXEdymI2dvFIgXA83jP+c%0ah4sTCryolCwseaAU7Q2BKgubkWdXHj/APR+P/8AQ+f/APEKPH/W/wDLf+P4qxHmmhxdNYYW%0abKRC8gvsNKZeK8wU6N9jebUg/wCJFiL1uRUXYVBrU/8AJAf/AIO1Ef8AagoUkiz4Fg4VkL6%0aKgSUuZXx//hCWL6igSUSH/BW+fLxAqTCrCPioUebLkvPXAnP/AMXJilwIqTFEgoRQtmuQv9%0aLklCIpYS4e7ORsCVTrhZ0hUAUiYS+BrFHFUwNJLOo1ph4uMVD/APRjj/8A0Pn/APxaLS6Rn%0a/4qLtOFZ/6c2J6U78qmTikRLSDCkNpCS+i82qS2FA2S9bwRXtSyl7z5/wDxCE1aRAoUASUA%0agpPKjHqryqa6oMeqqrrv/wDCaxQGVNXRF5vn/hmebAxQkm1kmpoKNV8ebM4i4Acf/hBeLpm%0as4RWfKQEXIMVlDugJ2/0qiRQ6WNCvGskihLH/ADSmqeKMiLwAmvelVNJoytZv8tm0BIf/AN%0aH4/wD9D5//AMI6ebxHFl+qJNlJPF+X/AfKwpm8Wz4WbT5f8V4avP5f8w6c3i0STNwH/lKoK%0ass3+lGNq+VRQr6360P/AOEQlishXt2aZ1dgpkKAksibz/zmrMIrmqhJZtUJYowD/olgp2Vy%0aqSQpGaQwtSadYp5FHIqDF6Kg7ZElbzFEwpSA/wCopKp/wRa5ypJGLLm2wLM0/wDMiGVkyti%0axZ0L276TvGmQ07RfJYxRXK47F7VSA811JWUtUv/8ARuP/APQ+f/8ADP8A6GAopw33N9zfc1%0aTFrcb7b7bNRFJdJ83kLHXkVDBYOG+++9vOv/J/9J/V9t9tD/8AxK5UI/4C/wCHA3kP/wACO%0aSyJ/wCDDNRy/wDRjS+++yqpuBQIKE+1eReAsqS1V5opxVCGqU2RP/4FP/ASKnK9U33Nlef+%0aKqy33X2WW8pQCKMaVedFGSzp2H/BTiySUXD/AJ777/8A9H4//wBD5/8A9veP/wDQ+f8A/b3%0aj/wD0Pn//AG94/wD9D5//ANveP/8AQ+f/APb3j/8A0Pn/AP294/8A9D5//wBveP8A/Q+f/w%0aDb3j//AEPn/wD294//ANDkZm/O/O/O/O/O/O/O/O/O/O/O/O/O/O/O/O/O/O/O/O/O/O/O/%0aO/O/O/O/O/O/O/O/O/O/O/O/O/O/O/O/O/O/O/O/O/O/O/O/O/O/O/O/O/O/O/O/O/O/O/O%0a/O/O/O/O/O/O/O/O/O/O/O/O/O/O/O/O/O/O/O/O/O/O/O/O/O/O/O/O/O/O/O/O/O/O/O/%0aO/O/O/O/O/O/O/O/O/O/O/O/O/O/O/O/O/O/O/O/O/O/O/O/O/O/O/O/O/OwMz/8AxvyLHj%0a/8CgS3moEv/wCGCwdf/iUEt5//ABKHP/4hFjs/6An/AIEEn/JImiJJRH/kJ8qI8f8A4RHjq%0az/yRYsPZ/0HDr/8Xr/gBOv+IGHuyT5f8hPlUHPdEf8A9ilBLSZe02dF/NMntTBJlfNx1aja%0apY4scUKhODx5rnUtpzZct5PTVIUFrWoNg4l6ur/0jAJWuUw+7DP73aiImhhHB5oDMcfdB2S%0af+AE+f+RYlPigJ/ZYVLfdJkM1xOy7YQD7Kc0uSyRUigSUK7uGuKJw4YusHD7ppG+7M4r7tc%0aGHOqPaVNJ/6gdm7Q72rCmWtnNsB+igTg9RUUS+s0YNDkglseKgeQlhxYOUvRCXX7pCInPNA%0aEgWV+Rr5XsXzynekzfimLOEa17OA9Wbk5vVj9//ALFPE67qAWl6o4KgYeW8x8rlmEm4sSPK%0abi9DnzYCIPsqAq/NFAsMQTNgQM+rM8z6qGH/AKkeJ5rKJFhN3+bVhIyxIl52uaTz/wA1+kv%0az3f8Azn+P+ZmM5qOT/VZCQg+Sw3TV1CFzi4CEx5aS7D0XpIe6iZn+byhCO1uhoth5q8XjXK%0aP5svgf/gQMTUpQE8XnkFSOEO4ogjq7u8xL5mlADXqyEn5sGDPu9Mvzck2YY24NI8URw4F3m%0aOapiJmh4G8UUng/LREPIr3hzlnqJi/qbkj0QXpmPVcE1fH/AOxTRJg7v+YpIQQ8rw4PuszC%0aF5fVMjgMT1dp9Uwf73o/nNaQO8s4IRF5y5oDzpZuP/wrgv6FJCeD/gkQgnPNT8A5aAh1fzr%0aLgCZqiJ0nLlQ2F8k8dX/DbDKeDmh28WYM3O6VAaEV3uTeufijMGvix8AVhnmv0ryTB3WBN8%0a/9AAlQF4aDQfanFqoWXelQBPkshGJdXGYmokwsen6UAkc62HFDy2BlNgEteJTF5rx4qAGX1%0aRAeIqcjl7XxFSpHjLMJgH5qnBA9tGXc+/NOP/461hLUBL3YT/08/wD7i5SjxU3th1QiMhk6%0a9/8AXn/9xckDm5M/mKJlH5f+vP8A+4yBdLZEiD9/9ef/ANxYXhihDPxUEGn/AF5//cZAJAf%0ai85In/rz/APsi80ON/wD1zw0X4s0Ac5niggwbmf8AXn/9kIFkZf8A664A5WxRnzysEgD/AK%0a8//sgsihBH/wCusbE3c2rMwwY/68//ALHwF7n/AOu/N/q9FEdxeQdX/Xn/APZFQc//AK6wx%0aQJW0cJ/68//ALHQYWAn/mo//r95/wD2NWP+pYLqX/6/ef8A9joYf8VGP/1+ef8A9jFCadFk%0a/wCPYphH/wCv3n/9jJGF6KVtH/7ALz/+xcCyMqf9LD/+wDz/APsW8CxhT/x9Uwsmf/r95/8%0aA2Kif8nO8f/gL4f8A6/ef/wBelOf/AJq3MKb/AMOF5z/+wLz/APrvhT/+M1XaN/8AwQEWIm%0a8P+3kUf/sCef8A9eTinunH/wCDjeNSS4Y//EvqhB/zcbEf/sC8/wD67d/44Xj/APg1D/p7q%0an/sgf8ADf8AhYJupP8A+wTz/wDrvX/XP/8ABp//AAJKwiadn/i6oj/j6pj/APYI8/8A66eP%0a/wAHj/rh/wDioIF2pU7P/wCw28//AK64Xj/+Ccf88aYf/ggWR/8AwlBFEE//ALBvP/678P8%0aAvG8f+c//AISyKEEf/sTvP/665f8A4Orzi4P/AMOAj/8AFFkWAn/9hHn/APXXP/4WGas8Uw%0a/6sE0P/wAMsUf/ALCzz/8Arrl/+FJoD/8ABIwsT/8AC6if/sK8/wD65eP/AMrEvc//AAqCa%0adH/APYZ5/8A1hMWdJY//j43h/8AkN2kf/hU4KQR/wDsM8//AKwdUIo7qk//ABzj/wDIkYWJ%0a/wDh6LBv/wCw7z/+r31RH/cMf/id/wDyES9j/wDCsE07P/7EPP8A+rzWf/wHujJ/+HT/APj%0aUJo2f/wASoQ//AGIef/1c+qIP/wACSXx//A+qM/8AxqwFEI//AAzFOn/7EvP/AOrjX/8AFh%0amz/wAWKEp//HMwsT/8TyjP/wBiXn/9W8bx/wDxJNHhZ0lr/wDjhwsOv/49QoR/+xLz/wDq3%0aT/+RFj/API0+v8A8jc//wBinn/9W6Z//PAWTL/+Q4o5P/7FPP8A+rOH/wCfATQZGhH/AOQ+%0aqI//AGKPP/6thB/+aoNuqhBH/wCyhef/ANWG/wD5pQT/AMAAojx/+QsE3Uv/ANi3n/8AVeD%0a/APNgLqpAuqruwP8A8aijn/7FvP8A+q31TD/8sKBJaAcWSolSSK9j/wDG9iiCP/2Lef8A9Q%0aAZRBNULGgf/wAZ/wDmGRy0IqhNEsv/ANlivP8A+nqCbzGtMp52FYcWT/8AC+qI/wDyosLPv%0a/SlQhH/AE91z/8AhKJU7P8A+xjz/wDp76p0KP8A8AI2jJ/1Yo5f/lS5UW/9RP8A8MFcX/8A%0aC+qY/wD2MPP/AOoA93if/iEb60lz/wDkhyspFH/8BYUI/wDwNxD/APZLef8A9PP+O68f/wA%0aMLA//ACYMKumgGH/4HFHv/wDE/wD4BxR7/wD2Nef/ANOcV5/9z/8Amw5VwFg5/wDxKYUII/%0a8AxHuqf+n1RB/+xrz/APpy/wDwWP8A8uoc2WkdoA4//EoJoln/APGKef8AT/8AY5ef/wBNW%0aD/gQD/vOapl/wDkI5VbxSgHh/8AkPYph/8AjScqiH/FBRk//sc8/wD6b416f/gH/wCBRLyb%0aDlJOL0qWBw//ACVgmnR//JMSsyTWkf8A7HPP/wCmObdM3X/4LpXsf8Q5siy5WUtC55//ADJ%0aMFEI//JiWP/2Qo8//AKYssV//AAFQqV5SWKdjm4y/9GxRkn/o1PxY+aF5uf8AEK4f/wBnE8%0a//AKShQcKoo7rz/gHxstE5oVA0o6af/ghCzIf+QYXlUQcf8RfBfNQ90A4//Zx5/wDzuP8A8%0ab4/8iNnwoR1sw5X/gRGGh7oX/4En/8AJjMHP/7SPP8A+bBxZPN2hmw/4Ruyy6sqrGWWwUld%0aVjE3mf8A7ZvNKhZOP+BFSX3X2/8Aaj/zjiz33qn/ACKJ2f8AYziy61/7ow//ALaw81ll9FP%0a+jKUjux5V8KNYqDY9NnZ2NhUlie18f+J/+3Q81I0oz/8AhH/EE4/4PP8A/Ey/5CP/ANvXm9%0aXl/wDg6Cwf/uJef+CbBj/x6Fg//cU80/4hs6A//cW8/wD7kHmwsLCwsLCwsLCwsLCwsLCws%0aLCwsLCwsLCwsLCwsLCwsLCwsLCwsLCwsLCwsLCwsLCwsLCwsLCwsLCwsLCwsLCwsLCwsLCw%0asLCwsLCwsLCwsLCwsLCwoz/+uuf/ANlgAAAAAAAAAAAAAAR/+88dAi15wKoEtkierywf/wA%0apQJboKbvBJqhzQJUUQSf/AJXKo+bJE9XkA2E+VU05/wDlxskm6CiiJJROFEYB+f8A8s5wam%0awoNUEuf8HQhf8A8pQTigJU0dAi1QYe7jAfN5BP/wCwSC/JoNa2KSfUDQJPigeqI/8AykEo9%0acjPqkTkhvuEL5aXh5Tx4/8AyoUdl2bVQhdjQj/wmkdYOPdYj/8AKKhKRMaAXom8D2rYn4n/%0aAPK5xsAx96XZFoOUaeY7gsCCXEf/AJQ5dKyZhwsgxCFJ2movAuy86/8A2C4nvLnNXJ8xUi8%0aPig/tWHOB1H/5TwGKDhPiKLCTgLw0D4rARv4ulmV//KFCEVWqeZqGkvsvHFbEBNAQf/lazz%0a9VFIAI+aJBa92X5TvFmTSP/wAqSIZcLj8WWkHIVZKCzk5qcsOP/wApoDFIGAfqjk9RTziNM%0asUnz7//AIc5jn/sn5/7M/8A6DJz/wBk/wCyf/o09/8A7Key+y+y+y+ywarqIY1ssIOvdiI/%0aJQwf2sr2PdlQMZQjTYbDU4ZClcWef/zuMjnKBUcZYlCDb0dn5uBkk8a/urJHJYn38PdkBTk%0a3pEvdCBAbeG//AI5LNmzZ/wCcg5nm/Jj6soFDXXU/myfc69XUnvx7oTeh1Zeo81vioCaCf/%0a2SSSL8r8r8r8r8rAzWXRZWQypZP4qT52P5qznt+r2LihjbQgK75aAhkeFCUOB59UZJP/zf5%0aWVRaJnBsXyqNKRYuIpOk7SQ4xsZa8+fdCSH7UnMPx/uxMczWcP/AMcnZ2dnZ/8AEHBNXzQ5%0aSX5soekfzVFPrmmJrSNy/wD1QS14O77QPdDUvBGDj/8AZlJIocP+AIf+KpE31qCQHNeYcXk%0aP/wA6LJQdsHGULeX3XkG1hQmL61BmDmrGMqxEcUAQf/m6hcATZpNKxPV1C+i+lQoI4vzF+Q%0a//AJPvtS2HFl6oq/8A4RmwvH3ZLCSjPNa5VxlYE01H/Tn/AASYsFDu1xll6svV5X4XhNmpT%0amwKGWWiPH/W/wDAXu/Cy8VhYTVJZ8LB1Vj/AL3s+F4TxYRNU2fN8nirF9LBrqCqOqsFl2WX%0axZ2zwtUWFHSvpfhZylB7rD/icmy6KS6q8BZ4WS8Sl+F+lU8//rWJpMZtF3P+XjuP+I2f/wA%0aOcDR3nLw9XTNI5u1vS9PNTpRf+vF4805owtXOPNOPuy/d63zXEpTw/NyfVP7vCo643t/3Js%0a0WDKRNYr4mkT7sPhqz/wBTF2G8O/3SYIsv/LpnqzOUAIswiiCr8Lxs14lxrxzfuhzZ0sAUm%0afm8rrRp2ryaBx5vQ8Xl/wA9Kc8cU/i8Tb/BUIi9H/GpH1RHNj/9aPq6EFA+KklZUhY3/wDC%0a+iiDbBvZYJm9FiU5QYDixwojDj/snKrjqw+D/mJ+bwsvBZeCx5sp5sMPzYRFSXj/AIcv/wC%0aCGZ/4lGVFywm8/wDAZl/5AcWFz/8AgRhv0vCLCIpUtvCLphffmlbMlZnVijLBYdqPTKk2Hl%0aQTOrGzYamRzYG82E2otldCyecpCppUZkoPLZZU2wkt6KTMt9v/AN5qSWGnTzYhkLk3nine3%0akbcSzVt4KfVCP8Atn+F72VLKcmV1LBMZQpw/wCSTUxzYi8NydvSys/Fz5vwa8l4X/P828ov%0abndjTZrkJsAIu0Blo0+b8155vfNOPNE4KamsvK7D1eUUnFiGQsk5fizzeWx3HVWZZz5y7w3%0an83irI83EfNF56/53/wDbDyU5T5pHDxZ2P/2GaC5HOrqLypysGWCG8uYo5X+X/wCB2R/NC4%0ahNDyvCWJeL0rqDju8p6bJXh/ztCuGTele/i73YZ93UzeaOaTN8vusL5vD/AIcvKxbBihEKg%0aBNAnL/W8LNWLSYp4XzWOVCa5VBZJnV1eUU8LvCz16is3lTxd83GzTXH/gcK91divD82PX6v%0aVIHHVhBZ2P8A9hkmwqDYNg4sC+j/AKAHFAaf9gmf+EDf+GZUG+iwoR/yF9FgsOf+HNgWFju%0awWLBEUIsLAUAsOag82FgsKAsHP/I/4k2EzYLCIsIiwqDYWOrCwRFg4sLCwUBUNjIqTQHFio%0aPNgoRYG2P/ANhVgmw31cc/8TtYWbGwq1YijSX/ABYP+CVl4svFxz/zBvBsOrNKGf8AgyT/A%0aPhDNWL8Wkun/nwi8Js/mkv/AMSdiz4U8qBoWuo/4Kc8N+DUFRNGbG+9hYzYNnYozVrD/jhZ%0afFP/ANiIvJXivF2aJKxjZ3FnHLy5qHinPFz/AJwv+cf8e1WGN6Xif90ZSNy77rimIIpCyU5%0az5uO/9oKsE3Ov+cj/AI833UjXm5N6ibH/ABnqz42fG9w3qY/dadQq01+OfNOXupsRY6spvl%0azR6+b0f7vT/dc+L190nkq1Q7cTRtg4vK/Hmydc04//AGJeKeRX0rMkXR4us3pl4OWGb0WX/%0aZOVmSSnw0qQ4rzPiw8lx1dh92PX7sYuNoK+f+cP/wAEK2ib8KyjL8Ly7qPuphY2khAf/i3h%0acHd1m8E1lyP+N6KYcX4c30P+CYu7FjoLCMtX1f8A4UfVDm6dWMLyaDM3YgsRF4//AMMC05W%0aWMsqJ/wDwSiYsphLKYC9P+BcWUTFWMsp4ozVBNKz0XoiyxpRcWUTFen/I1ejmj0/84P8A3y%0aqIvpTUf8C8U/8AwBCbMEtV0WZ6vKKJOLwp0of+8VMZ/wAOUX5F7TSuExZZgv0qn/8AQZbI6%0aq7AVXimo/4sf/kE9/8ACe//AMloz/8AqRnmkuV43K8/d7LH/NEUYFCCWvdY4WOzuh6mxnKv%0a8LxGP/Gq8PH/AA5V4sX1pXm/NNpBNNCSpH1e3ze2s5v8rgi9vF+teH5uTw04/wC5LJN4V/p%0aeVFE0cZ/Nn4UDjzTo8f8AeNWcVeM7vaLst7aTt/pXvzeryf8A9AeM/wCAO1dv7Xy/5/WuUM%0aDeX1RQfzeR8UUGmEXy8Xn4X+1SElOd5NdphlEEl5+lDUvG9vn/APUnKWnKbKw/3Qf/AMEss%0aLLKZLDO0IvwoaMWN2txHFCKnZ/xEpp5f8RplZP/ABs2NUgR/wAYRn/ErLldWXNhmaY28rGZ%0a/wBiTFjysOWF3ikLs0UcFhxFgbzZG3Z/7o/4jLfgUNf8SxY5VKI//QZX630sM7Qh/wCPI1I%0aVlUcqyZ8VHKsrGzcG0wWERfa8pvpWVjIb7WNmx3eFEH/9AnAOz/wBKi+lfSuEpqqFvrXqhV%0aDm+8vvLJE32F9hZO6oc0R4qhzRHj/kzVDmiPH/AGTh/wCScP8AyTiyHN9lWCWhA/6JJ1feU%0abB//Eoc2ev+QfIf8mLJZLOTRIWSidWPvocu8qhzZDKI8f8AQM/9QnyoPYWHs/4CLq7B5/56%0al9anOT/+BYJaBIcX1LIklFmpSOrJeURfWvrWAeFZhx/wCa95feUR4/5IsUDx/wA4vMOP+PM%0aWSYsGTXkf8ERdP+hSOv8AgGf+AP8A+ijBejx/+KAW42+2oQ+yt4A7rJoWnOvDdc1SQ4uR4N%0aXGP3f8sv8AllOMJ6/5iu+p8uavyKR+GKCNGKPECqEwHF/Sq/IpH4Y/4ZhvD1Klo43tMGUTf%0aoa8GmuI+34rnwOV9XLn91BXvzZSs1w0c1dIfxWBo5//ABMvAZqEuz/wH/Pj/i8ijEHd9NWA%0aZ4oJH4zfEDwbClCJBvO1j4CQ0fsSqeksGf8AAMNyiY9u6gd77qky/m+AaqPCRXRhXDSijBP%0auj3xX1xcsEXiBzeoj/wDA/GX2IZSGWxRg+QsEjvdLIJ8qCjRyd2efO3JI5LpkcX+KgAuz/g%0aT+WgkDm4WqMDrtAe+rGnk639mWSHLrD/Y3NquscN6Ut5oJKp4+r6Z+lUZ6o73zcDq7sgiQl%0agyuPj3Y4nfFQmCFeUlmC8dxqQeX/wCiQ8vGNRZQgj/8H8//AJ/OUvNeuLrh/jQkFlpbMGU1%0a5GUcQlc0qgW0pKAxcEl5uE/8fvf884UPZe7n2rr0F/Uv6V84UPZe660RdfnUfxlz7kXLogn%0aq/wAa8XmdTstp400gxNKvG8OlPJPS/wA7/wDI3qoDmgEP+cPg/wCEQMVIwg/N7EXzYpiGsn%0aT5vIxGGkL+/wD/AAOMc2owmN5sAls1NKaBDXkJUSTM2Lw0PjWWfnc+rAeFjMu90oC5z7qHY%0aXp//Bl4WJRTSdlSuyapGgHigUCPVJHAsyDydFDSfETVDM+6k5SRYGfH/HADf3G6Onj4pkff%0aF+TpNAIfC4JUKuOKsh5n8UQApIZ2hwXfFR22Zj/j/mbckGwVBKWYTPm6aCJoPM4vYF6RBj/%0a+jYPnQEH/AOBlwRURiz3fS/Nk0bPVHYfdDdCtcDKAibQGgUYj592Y9HVWJfzTBV1xxXIJWR%0ail/wA0QJoWWdllSvJWVsh5WI8LogTQss/+ZNiL7l0b7snwP+e1aJKivCxYKczTgV8EUKgqg%0aQJ5s1Dz/wDiWBTb+MJ4/wCeaLqrLBFLBDmz4lxvzy2x/wDu4P3RDK06PlFi1H/4YBgcvNUG%0aMpvhFWCeaKqQS5/5Dph1dF6oSBozOTxQCiOCmWFAgvYB4/6xAFmgRkxdeM8x1VMQRZqXL5y%0ak7zKbebJK3tLcajT4srhNDgVUfxlMTKvBJ/RXbn0X0R/dmhQACFBwyeO6SQlaFTk5reDoKO%0a5X6qtEXtpGH7vkIerOEc1Cllvv1gvJZ/5L/jo4mKTQkDsT4f8A8HaCJ7/7CfKyLByf8kEHu%0aoEv/JjWiJJQcP8A8KnL/ggk/wDwgJ//AAAPHVEEn/AE1zbxz/yE+VQJ/wCkcv8AsJ8rIsf8%0aQQPdAT/xxRBJQcP+gZDr/khfZfef/hk4oGY6skx3/wARCe7JMXi+wvsKI8VAwvP/AAHD/wD%0aIkeLJZP8AnFEEn/J8UHCyLH/5EB8qoJf+yWT/AI5tEEn/ACHsqOXf/VBLRkk/57L7KI//AK%0aX2K3os3SIVOjzTuZvMuVQU8ZU150p+1vEPD90Ezjr21Z1zi+Y/FggX+Nk4/wDwcXyV4vDYs%0aSnxf8jf8jYPK/NPEw4PNmOfBSda1UIEUcSc+LmEj4uOW0ARMGZcjKWlmBRzDSqHZy1wKjLH%0aF7Fb1ZuyCKLpeYp3M3fy0RLxBU+vSj5G8xcfugmYFUFPIfiwNHNmSO4vy/xZvFt8wPiyS/e%0akLeuev+BEz/qwTR7lPNII8/dFOw81J53eSIZrLC59VylIseH9UZ5fi8elYcPVZBCaIII/5J%0aJyX00Ag/4Uyk08BBQnMPdnZl20zI9GzAPZUAJi/NYCfKgAlHmrJz92Upz91sTkcze/fV5U/%0amshM1IVSR8H/RHImK9g8tYTJ+K+PKimcFDEbBUEzL1ei2uMA89UnnJFgfDzFkAdvxUZU5NT%0aiUl6s8iH3VgFCx6l+bixll6s/wDwsPVP/wClwAlWrzOdrZljuuU8ObHkSrlnXLMucUxWBEL%0awwfeXxsScVR43zfykrhhiaxpK/wD4DLyNebZw+bqvraikGN/xF/xFAwnfNZe/4vm4+NukL5%0ar4nrm9IOaeiIpSuXi/UebBYwkm6JF+bjiIioplLI3JSqQpVps45rdeXO14Tk0+GdeLMQ46u%0acUxwIrwA+b4yJKo8b5rF8hF4MMTYehXu86M9VNgHtQeyPiwEJPb4ogifwsZDUscUAw/6xG1%0anBiPd2l+5z/mAcy6clbZv4rFYomgzb5qI1WSSTtjxUl6eJ6seKs0yPiyjJ+b/kb56/P/AOD%0aqOlmeB8XwJ7vCfJUHUSeqpiTGeKpNw30H3ZfyS1ENIqhzdDXpW2EcR/8Ahz4isntUNc0pR6%0a3oMQtNJXBlcMv6WGGG+a4maxZGO6d9AbN9FcNQORh92TrmbACiEcVEiIHxeTMoDpZjxY4pl%0aOv/ANLA4Vq3/wCmwYX+aRk/4SyhIcWRTB5XAe2U/wCIXjmaJGM+KFD44LKIl9VGHkFUnMR3%0a5/6VcOig8UOLm41yGWfd/wAjf8jUdH3X6HRV1BEUTRI0OK+R1m8yrOTOWT5Oi8SZRwkCoDA%0acWCUsEDjNU5LWCLiwvybTMl5PlqrgonVmQAlzeB71P+IWXViBjLRAYjgsoiX1YACWrMktJD%0ahNG6n2oCK+z8aqZdjkqwTZJ9v+RPNAy/pTPMRfSpy8+L+7TENhLxUJBE8F/fsDjbwTDzfjq%0aZGHk/5Iky//AIjIjZyas2EUbkAsn5Bvcl88VJyYHi4kfmx5R+KeCMi+svJCoP8ABVgQT3/+%0aHPAVRKWWB5mpWI7r7myt57D0/F4g+ChhBMM0CQQDuzDxPFF4wXM/FVmbA/zZEpPniwYP0oU%0agN+b8UiZOfFIwpPr/APg8kOb7C+6AkqCB7/5JPleKIJKppqglqBL/AMhL4f8A4EDDy/8AQE%0alAyHX/AOFQYqhzfA1Q5oCX/skxfZfZUET3/wASYX/gGY6qgx2/8kmlBL/yTj/kix4/4I8UD%0ax1QMh1Q0/8AJ/4oEtGST/sk+n/ECaUEt53/AKIkn/fZfA//AJoFQ5P/AMiT/pgHj/ixzZP+%0aKHP/AD5D/sPZ/wDjEEn/AOnSB8tRiZDZcXKn1txcB5o0T2y7NkeT9FQz/vWBjFlGPTWUMhF%0a50kIitYOw0ZXxfq/umxT/APLWWgUCnD4uRMbsJe+qVWWYTyli8v8A3oDli/tqhIgmsjSIDg%0a3v33ukc/q8ui36V6MoUkLmBDjZNAHuwmScVvgpkZbseAygLDl8XP8Aa6JipQhDQPMJxYmmX%0aqw5ulIgopGPLWUopkHi7kmFvB8ll/lN1mmlglrGD1XBLLGIoX5/xeVNL8/4uo/9aAcJ36qA%0a4firee/0vHcjyaT+kUkBMLzUECJf+SScl9NxxKNJM+am1Cc1U05MqGfP/EDwcrrWElUvMNk%0aY892FmT91QHv/AKBlWZ5v4X5xzcPCvivmvJlKC8qwl0LKbhwKCSJRzUJ2lyTpKP23mMHVFn%0a9lPII81FCCWOf+wF4gog8KobdGP+T7v5oZ7gPNAZ38/wD6VIHy3guIa8XLLcoTl4E+iL8v4%0aqQP5xdk3gy6+EfspN3c3+csQvJIy8pigwXX7vLGRcym8bSDMqFPAdHikecHTqmtR/FSDCfd%0aiJ+UUTw2HlJEFgmf+v2Big0J7RZxovquJagDj4u5mKfxPq7DheR8E3+f/lc0Sx/VZV2wPmx%0aXsXxkScWK2Oyuij0S1mDbkMXkjpQmkAUbLUdVtGZaAb5bAB0UCB17sRMvNSIvzQiT8lmDnL%0aE648X3Pxf5GubUk/GP+JSda+7iaVEvBKQHWpp380g7QAeaT+kea8jtvdwLKmVlGT83/I0Ay%0ar83w5/OiEHV2fi8F5b+81MuWgU01NBSx5eaNER1YHjNQef+gXAdVJNByspbkDkeqS8B/NXT%0auoKvBDC9PYs5Y44KZGYXs7hQYD7bAbr5o4kqTUuLMKN//CpB75+L8Nw+f+nP4/8A0t7o9Um%0aUgdrebGI6o1l0xRkoQaNKHzd+KcX2WO0/kKmRigJrzxzZ9Vw2T20WUa31UnA83mvPChitj1%0aU6I3MaaAAgOCo6X4sQNFUdD9/9YInlYeyh4PldNkGjBHjlsdYoYTnmqHaf3dA+lsMSleo9W%0aI6B4LCh6fwqV9FngCJKXMfqteCEd1aNHgB0VlkJX6vGvdhyD9UmEUh1Yok/lYIlXbxet4ue%0aO7wRu2VODxV08fFCAQ1IDjhuH4f1WvQ2+f8A21D4KP4RZngPmkRd/FkApbCjeKtCdFp2ZXC%0a1jsfioQQHBTBNHFkSZf8AiOKCQD8XQJobiU4n/dE/5WCRq+pY9Hig6FbA/wCvJluFz727mC%0ae6wzbHyVTB+CaeQX6siltGMi3wqerCUeSyMfHFAAr8UqqRP/P0j/8ACJiVvmCoQNLJzBzf8%0aTebw+b/AIn/APg6UOf/AMAjxZJjv/8AMWP+G6f/AIBHi4//AIJJj/8ABz/+gycf/s+DsnSL%0aLCqf1VBfksYSVbMHB5LBvbtRGKtEf+Af95WBZHt+aESzrbgl1YJeHmhSIwsQSH3eCiHVkdo%0aL4MArConRvDfmRvR5X+KIHH4bDL31XkMVkY7svj+qls6d3k+L+lWvPlo5cA805WhbN+189P%0aizY/JY/wDpZEzfdWApKsPZqeqng837/qgi6oEzfF5PaYnC63wB9UDyf/s6/R6d0kx6KAAE5%0aRiblJH5oCY5TfLe3/4InnJWhMl9WAy4fVkgcbp8auUFTEMdqa5L8WYuQbSoBPFn5VgogohP%0alvAOZ65i8j/KyF8HzUF47fh/FQRGZLNFY2Fa4roZUhFnduFLgqxRBQ4qXGUaVN9ihDpV6Ty%0apgHAleV4r/IvPZMpTYh5FmXKWvHxHd4H/APZ3+S//ABP/ACpME6c3+igKRfFMXT+VCPB3/w%0aDg4Y3aEnzl/wABRfvliBCQIm8ZQOruAuqXU2rnjahSVpjPReA5sQN+YG8C8/uscAGmTtniE%0afCpd6/lU5OTurK7LFD1UIh48UShz1VM/KpT9BY1YOPdI/hae7PeV/41wAQfyr2R6sssfNwH%0aVcDqgi7oPD80hsmP+ZwpxFESG0xT3+H/AOziDz/xB/8AyY7/AOQGH/5Ef8g6/wCQc/8A6TB%0az/wDyCVDX/wDDJeFGS7/TH/A8hfCNMw/75AOSige/+cz+2P8Akiwcn/UGt/3lUVCSyHhYU9%0a9SYWjsDcXv/m/0x/wUh1RkHX/4UIV9tE4/4w4lz+2P+sT51BDk/wCQBZJinOOmKczqjCe2P%0a/woWCbJTu/qiCFye/FFmci9ULk9sWY8KMg0bdh3UUrcEf8A8CcN91917zL7bwjWJ87xZvDR%0aBJ3/AMMy0zD/AIKg2gZjqrQN5vmqBLQEn/4eIPM1EeV9b/goPP8AxHJivhVwd/8Awige/wD%0am/qGP/wBJAS13YP8A8JoIiqT5Uh3m6nBb1wGxzMkWPMvJzxPV37P+A7RsXJzc2L80U7GLKX%0aH7pXzvAPC3/G3/ABt4RAeaoJx5rBnobx/Fmx5ap9VEn8UyuYee7zE2Ean7rJ/Sbw+7Jjq8K%0a8nk/wD4NfB5rBGUObr4ilxY28zC9Ce+aZyj92PMujmXfUrifDy3sRFPINT8qW77f4FXE+Nv%0aAPbf8bf8bY9hYHlhlIfHFYECDm87QgEOVscxdTzNj5DMqL8qHBKokAQlXEAR0rVSRn/4GB5%0aMXuo6XbB/4sid9BV35Im/pN/YdIEKPmHD4seGTZGeX+LBvHh5oiQXxsjrm6Z/a+O7qE5m7F%0a8DzVnuqK/kvnqL7MvHSXlKFOX3Srjj/wAcL7srKxwnzZGYinRHuj4P/wCBHLSRrfdF5S+6D%0azfZfZfZ/wDosepGNd+qAEf92HmspvJ/NMB6fu+EvxZu34oilIngLJhFdd/fq5etO/xPm8fy%0aU0jlfq84efNAL/P/ACQQiwau4plyn6vsfizex4rmD3/F7DD1UC0eqsThzTAf42zYYFJsMix%0aBp6m6PyKB/CwjlC/yxYEdRsfb/wDgU8EXrg3l+LsUbfaKpePq83NTr2fxYnRqR+FvD4KhSv%0am9XquPyVfAYb/Aqk8i1li/xfY/Fkf7C8AwRTccpY1TJnPdzKdSgBTfie6NtCJ2hEIbM1IYj%0a9lifFmikNXj5pUQZSoAgHd2enVn/vFB5KyCFE8Monc91eMTF3wC/pt5pWB/5As9RcXyX4Iy%0aqJWETB+6JueFEoHvzf51Y5zt8uY/FwBQhlr+roH3YoTJV4kzRYftXrAPM/8AP2P+PATR0QQ%0aFPMA2hsgFn/vH4KNyT1QsefxU3af92D0P/wBGPnQBB/8AgHL6r4kOCjMoMN0vZfICzYkpEF%0alDpFNilwsDiisC+bikYzzZktL4CgzLL/rHGaqAgG1KEB5olh4pgDQieXmuDQFPpFBcCapIZ%0aQpMe+rooQHmzzFHzZ/lsmTgM/7pwChItQBqIhLQACWy299dWF5DzTMqo9IosU6eiqyILgGn%0aPSs2TBYKRjNjsn4/4xxmsIAFzgzNwEcc2c2LiC7ZBPa08yXdCQhLuil1cVRDyoqV9SHar5L%0aiQQFLZRlk+AP+th0z/wAhpw9zYRmfd3AI8FBLMvdADiCg0cL/AJS6ZM81Lp2ogH/yin2eaR%0aR2OL3UeiwIlPik0OPNTFEUHI9rCwE1Y8HdSehZYcPNnHf+bASPN2JC+KQwAn4umiKgKmWPM%0auOi2DurzUh8v+KSvA/f/dkwHFFTI+bK6fmwEIH/APB8AlvKovpURJKMo6sP+IQHv/qBNepf%0aUo+jx/wJR0x/wBK+76lh6KIklQDu/wDYy8KBNDz+P+FEqOVQ5anylWhTZBDtsfdE/wDHmNS%0ahT/xY1qXjrMOGzNUhf+5AJVDlo6lxfZQEqL6VwlNQ5eahA91gD3/wIFCUdUNH/wCyh5zkmU%0aQ3OtmQRxSZeNIcoXq8eJsgsH8XU6Ob81+ajJ3SoLE2AnUU8AbonaNrJ9WHmAbWWtH5qjHsY%0apg4mzd8iwOPxUyfnQkpSfE/Ne4DahINspiJZZjJKsVbR4WFTkpmdu2zAjQ5sXCYbQwwcFju%0aJoJ6lcdJ8xdsEZWh3TzYmbgUbl4RWBkV4aHHNHU4KwRDG5PofzV1seSkS/pQzG+CLMSdIvo%0aLAGKiIhPmq6Z7WRgH7vK8tiB9NGQcN5vl/wD2ULHVWglqlyDyakZzNpHKbDE+PNBNkXgS/V%0an/AOVGpiur0sXDnLBw4uQ3ZwPBU9FUHHdiCTPzVMkB1Q8e6R5IV2tk7sObgvy7tm/nsUGQF%0a8AFRibZHRtDqAy/wFRg6ysIPhYzHFgyMX4JrThFWxxprENEY39K/wAtZh6HzfJ/mvry1bwG%0afxTsjwpw6nzRvsxWxE7PF/xyozoTdJysCOuLCHxYPKPEZThLPVl0B9F8zA1Aj4bBEGHdEH/%0a9lBOocVZDA8tRFkIig7CzZdBF+WIoKZf+PQSsFYFBTjB+7wIjgqJFccr1ke6dkE0v1YySXt%0aZ8d80LD5q5BNmcDVWT/SiKUvNMgoZPRT3wndJ5QNa8lhznUYr6DovbXwagmBXpWOAcRfSvE%0aGtCx9WA4/VxebZ8Y83bf9LJ/IsiTZUAiVKkffmz9t9I24gnw2WGLYQH3cumGCErLFiculvU%0aZ/dm2RnFZLoXAEH7rIfCjMnmXz//AB6f/9oADAMBAAIRAxEAABAAAAB7PPPPPPPPPPPPPPP%0aPPPPPPPPPPPPPPPPPPPPPPPPPPPPPPPPPPPPPPPPPPPPPPO4AAAAAAAD/AO++++++++++++%0a+++++++++++++++++++++++++++++++++++++++++++++++++/AAAAAAAA/wDvvvvvvvvvv%0avvvvvvvvvvvvvvvvvvvvvvvvvvvvvvvvvvvvvvvvvvvvvvvvvvvvwAAAAAAAP8A77777777%0a7777777777777777777777777777777777777777777777777777778AAAAAAAD/AO+++++%0a++++++++++++++++++++++++++++++++++++++++++++++++++++++++/AAAAAAAA/wDvvd%0aO8dNNcONctPMct/vt9/wDX7T377vzf/PL/AO+x240z/wBvMd8P9PvvvvvvvvvvvwAAAAAAA%0aP8A77x26Z685SbXinKxgZb5ZndfcJ/74OIiPq9z74XvxdVWU6oxFZH377777777778AAAAA%0aAAD/AO+H8QxXMmI97BV0PPNeumZcv9gr3vtdPNZeUc+3lQcrVdqHW9jNd++++++++++/AAA%0aAAAAA/wDvvvvvvvvvvvvvvvvvvvvvvvvvvvvvvvvvvvvvvvvvvvvvvvvvvvvvvvvvvvvvvw%0aAAAAAAAP8A7777777777777777777777777777777777777777777777777777777777777%0a78AAAAAAAD/AO++++++++++++++++++++++++++++++++++++++++++++++++++++++++++%0a+++/AAAAAAAA/wDvvvvvvvvvvvvvvvvvvvvvvvvvvvvvvvvvvvvvvvvvvvvvvvvvvvvvvvv%0avvvvvvwAAAAAAAN8sssssssssssssssssssssssssssssssssssssssssssssssssssssss%0assssssuwAAAAAAAAAAAAAAAAAAAAAAAAAAAAAAAAAAAAAAAAAAAAAAAAAAAAAAAAAAAAAAA%0aAAAAAAAAAAAAAAAAAAAAAAAAAAAAAAAAAAAAAAACBDBAAAABCCCAAACDAAADAAACACAAAAA%0aAAAAAAAAAAAAAAAAAAAAAAAAAAAAAAAIIABBMHKEDIIDALOPAMGLAIFBJOKMGGEHBMAAAAA%0aAAAAAAAAAAAAAAAAAAAAAAAAAAAAAAAABMENFEGAACDBIIEFNIIKMGAAKFAEMEKMGFEMAAA%0aAAAAAAAAAAAAAAAAAAAAAAAAAAAAAAAAAAAAAAAAAAAAAAAAAAAAAAAAAAAAAAAAAAAAAAA%0aAAAAAAAAAAAAAAAAAAAAAAAAAAAMCAKAAAAAAAAAAAAAAAAAAAAAAAAAAAAAAAAAAAAAAAA%0aAAAAAAAAAAAAAAAAAAAAAAAAAAAAKIAKAAAAAAAAAAAAAAAAAAAAAAAAAAAAAAAAAAAAAAA%0aAAAAAAAAAAAAAAAAAAAAAAAAAAAAAHAAKAAAAAAAAAAAAAAAAAAAAAAAAAAAAAAAAAAAAAA%0aANgAAAAAAAAAAAAAAAAAAAAAAAAAAAOAAKAAAAAAAAAAAAAAAAAAAAAAAAAAAAAAAAAAAAA%0aADjgAAAAAAAAAAAAAAAAAAAAAAAAAAAKAAKAAAAAAAAAAAAAAAAAAAAAAAAAAAAAAAAAAAA%0aABEggAAAAAAAAAAAAAAAAAAAAAAAAAAAIAAKAAAAAAAAAAAAAAAAAAAAAAAAAAAAAAAAAAA%0aAAPVegAAAAAAAAAAAAAAAAAAAAAAAAAAAAAAKAAAAAAAAAAAAAAAAAAAAAAAAAAAAAAAAAA%0aAABNnTQAAAAAAAAAAAAAAAAAAAAAAAAAAAAAAKAAAAAAAAAAAAAAAAAAAAAAAAAAAAAAAAA%0aAAAFKUQAAAAAAAAAAAAAAAAAAAAAAAAAAAAAAAKAAAAAAAAAAAAAAAAAAAAAAAAAAAAAAAA%0aAAACa525gAAAAAAAAAAAAAAAAAAAAAAAAAAAAAAKAAAAAAAAAAAAAAAAAAAAAAAAAAAAPrg%0aBAgAImndQAAAAAAAAAAAAAAAAAAAAAAAAAAAAAAAKAAAAAAAAAAAAAAAAAAAAAAAAAAAAPv%0agBmwBmWrAAAAAAAAAAAAAAAAAAAAAAAAAAAAAAAAAKAAAAAAAAAAAAAAAAAAAAAAAAAAABK%0ajgPgN/TBZAAAAAAAAAAAAAAAAAAAAAAAAAAAAAAAAAKAAAAAAAAAAAAAAAAAAAAAAAAAAAA%0awwgzwDjoMaQAAAAAAAAAAAAAAAAAAAAAAAAAAAAAAAAKAAAAAAAAAAAAAAAAAAAAAAAAAAA%0aDoADTxJgADAAAAAAAAAAAAAAAAAAAAAAAAAAAAAAAAAAKAAAAAAAAAAAAAAAAAAAAAAAAAA%0aAIgAEQNCQOswAAAAAAAAAAAAAAAAAAAAAAAAAAAAAAAAAKAAAAAAAAAAAAAAAAAAAAAAL3g%0aAAPgAAEnwHbgAAAAAAAAAAAAAAAAAAAAAAAAAAAAAAAAAAKAAAAAAAAAAAAAAAAAAAAAAHE%0aJgBMgABDwAGAAAAAAAAAAAAAAAAAAAAAAAAAAAAAAAAAAAAKAAAAAAAAAAAAAAAAAAAAADg%0aANgFgQACwADYQAAAAAAAAAAAAAAAAAAAAAAAAAAAAAAAAAAAKAAAAAAAAAAAAAAAAAAAAAD%0agAEIkwAPCgABAAAAAAAAAAAAAAAAAAAAAAAAAAAAAAAAAAAAAKAAAAAAAAAAAAAAAAAAAAF%0aagAAAAAKegAAHAAAAAAAAAAAAAAAAAAAAAAAAAAAAAAAAAAAAAKAAAAAAAAAAAAAAAAAAAA%0aDgAAAAAI1gAAAKAAAAAAAAAAAAAAAAAAAAAAAAAAAAAAAAAAAAAKAAAAAAAAAAAAAAAAAAA%0aADgAAAAOW61gAF5QAAAAAAAAAAAAAAAAAAAAAAAAAAAAAAAAAAAAKAAAAAAAAAAAAAAPhYg%0aQFYgAAALOvAMgAOgAAAAAAAAAAAAAAAAAAAAAAAAAAAAAAAAAAAAAKAAAAAAAAAAAAAAHTg%0aBhwgAABU8vYAEgAHAAAAAAAAAAAAAAAAAAAAAAAAAAAAAAAAAAAAAAKAAAAAAAAAAAAAAug%0agEIwAADhoAJAAPwpmgAAAAAAAAAAAAAAAAAAAAAAAAAAAAAAAAAAAAAKAAAAAAAAAAAAAGB%0aXggAAAhggABpgAMYcAAAAAAAAAAAAAAAAAAAAAAAAAAAAAAAAAAAAAAAKAAAAAAAAAAAAAG%0aAHQaE20gAABDQAAAIdQAAAAAAAAAAAAAAAAAAAAAAAAAAAAAAAAAAAAAAKAAAAAAAAAAAHU%0an9cEH4ISbAADGwAAAAAAAAAAAAAAAAAAAAAAAAAAAAAAAAAAAAAAAAAAAAKAAAAALp5zhRJ%0aFGGQAJgNZQAAAAAAAAAAAAAAAAAAAAAAAAAAAAAAAAAAAAAAAAAAAAAAAAAOSIwA/Bx6yAP%0aQwpgAAAAAAAAAAAAAAAAAAAAAAAAAAAAAAAAAAAAAAAAAAAAAAAAAAAAAAAAPgAwEMwAMgA%0aAAAAAAAAAAAAAAAAAAAAAAAAAAAAAAAAAAAAAAAAAAAAAAAAAAAAAAAAAAAAAESigAAAAAA%0aAAAAAAAAAAAAAAAAAAAAAAAAAAAAAAAAAAAAAAAAAAAAAAAAAAAAAAAAAAAAAAKAAAAAAAA%0aAAAAAAAAAAAAAAAAAAAAAAAAAAAAAAAAAAAAAAAAAAAAAAAAAAAAAAAAAAAAAAAMMMMMMMM%0aMMMMMMMMMMMMMMMMMMMMMMMMMMMMMMMMMMMAAAAAAAAAAAAAAAAAAAAAAAAAAAAAABIPAAA%0aAAPAHAAAABPAIAAAAKJCAAAAJDNAAAABDGKAAAAAAAAAAAAAAAAAAAAAAAAAAAAAAAAIMIA%0aAAAEEMAAAAEMEAAAAAIIAAAAAAIAAAAAAIIAAAAAAAAAAAAAAAAAAAAAAAAAAAAAAAAAAAA%0aAAAACAABAAAAAAACAACAAAAAAAAADCCCAAAAAAAAAAAAAAAAAAAAAAAAAAAAAAAAAAAAAAA%0aANvPB0LAPIAAAMMtrFHDFCAAO/vkaKFOKAAAAAAAAAAAAAAAAAAAAAAAAAAAAAAAAAAAAAA%0aAAAAAEAAEEEAAAAAAIIIMEIAAAAAAEMEMAAAAAAAAAAAAAAAAAAAAAAAAAAAAAAAAAAAAAA%0aAAAAAAAAAAAAAAAAAAAAAAAAAAAAAAAAAAAAAAAAAAAAAAAAAAAAAAAAAAAAAAAADBBAABB%0aBDCBACBCABBDACBBBCBDCCACDABCACCDCCACABBAAAAAAAAAAAAAAAAAAAAAAAAAAIJPAAI%0aCIPKGBOIHAMOBIIFANAMAPOPDDNMFEMOIANBHMGPAAAAAAAAAAAAAAAAAAAAAAAAAAAAAAB%0aHHIPPABIFCDICKFADOBEFHJFHEILOHCLLHFLACAAAAAAAAAAAAAAAAAAAAAAAAAAAAAAAAA%0aAEKNIPCANCGEKJLJEFCNONDEMACEFONMANKDONAAAAAAAAAAAAAAAAAAAAAAAAAAAAAAAAA%0aABCIKKEAFPDOGPBPCDCAOJGBAEBFEPIDJDBDEJAAAAAAAAAAAAAAAAAAAAAAAAAAAAAAAAA%0aAAAIMEIEAAEAAEEIMIEIEAEAAAAMAAIIIAAIMIMIAAAAAAAAAAAAAAAAAAAAAAAAAAAAAAA%0aCDABCAACCCDBCDDDDDBAABABABACBAAAAAAAAAAAADAAAAAAAAAAAAAAAAAAAAAAAAAAAAA%0aFNJAOOIIAOLILJMFHENHHCKGDBIAIIEFOKAAAAAAAIKDBMIAMNPGEDCAAAAAAAAAAAAAAAA%0aAAAAAAAAAAAAAAAAAAAAAAAAAAAAAAAAAAAAAAAAAAAAAAAAAAAAAAAAAAAAAAAAAAAAAAA%0aAAAAAAAAAAAAAAAAAAAAAAAAAAAAAAAAAAAAAAAAAAAAAAAAAAAAAAAAAAAAAAAAAAAAAAA%0aAAAAAAAAAAAAAAAAAAAAAAAAAAAAAAAAAAAAAAAAAAAAAAAAAAAAAAAAAAAAAAAAAAAAAAA%0aACAACBDDDACACCCCBAABACBAAAAACBCBBDCAAADAADAAABBBDADDCCBCDCBAADCAAAAAAAA%0aAHQCAHBPGNCACEEIEGOFAHMFKAAAJCMIEOLEAJDFNKAIAGKOOPBNAFMCAPGDMCLBAAAAAAA%0aAAAIgAIMIEEIEIMAMMAEIMIAEAIAAEIIAMEIIAAEIIIIMAAAEIIIMIAEEEIAMAIAIAAAAAA%0aAAAAAAAAAAAACAAACAACAAACAAAAAABAABCCACCBCAAADABCABBBABCADADBAABAAAAAAAA%0aAAAAAAABKPHHODCAEAPOGCGNIDFNGFCMDPFKABBHAIIPCGCEDALCMALAOOHBBEHBKCIAAAA%0aAAAAAAAAAMEIIAMIAAEAMIEMMEAEAMEIAIIMEAAEEMMIEMEAAMEMAIIAAMAIMIEAMAEAAAA%0aAAAAAAAAAACAACDCCAAAAAACBBBAABABCCACAABCAACBCBADBBBABAAACACACBACADBAAAA%0aAAAAAAAAAAEFEBLIFANFPGBAAIFALKKOPKOLNPMOJABKCLHCGGIBDKCCAIFLGKPJJAEKAMA%0aAAAAAAAAAAAAAEAIAMMIAEMEAEMIIEMAEMMAMEMIMIEEIIEIMEAEMEAMIAMIMEEIAIAAMIA%0aIAAAAAAAAAAABABCABADAAAACDBACADAAAAAACAAAAAAAAAAAAAAAAAAAAAAAAAAAAAAAAA%0aAAAAAAAAAAAAAACCBEBKCLGLHPLHCODOBENABAGKAAAAAAAAAAAAAAAAAAAAAAAAAAAAAAA%0aAAAAAAAAAAAAAAABHAAAOELOKCEIIAADJBAEAAMBBAAAAAAAAAAAAAAAAAAAAAAAAAAAAAA%0aAAAAAAAAAAAAAAAAAAAAAAAAAAAAAAAAAAAAAAAAAAAAAAAAAAAAAAAAAAAAAAAAAAAAAAA%0aAAAAAAAAAAAAAADABBCCBBDBAAABBBACDAABCCACACDBADCBBDBAABCCCDCBDBDCCAABADA%0aACAAAAAAAAAAAAAf6BLFIKKNOEGKLPFMGFCAGBNPNMLKBMCKGPPPCCEICIHBIENBKJDMNIF%0aCAKCDIAAAAAAAAAAAQAMEAAIIIMEEEMEEIEEAEMIAAIAAAMMEEMIIIIEAAEAIMEIMAAAMEA%0aAAAMEAAAAAAAAAAAAAAADAAAAAACCBCADACDCCDADBDCABBDDCAAAAAAAAAAAAAAAAAAAAA%0aAAAAAAAAAAAAAAAAAAAAAJIOJPCDPHEBEIJLOCEGHFKPJIPGOPAAAAAAAAAAAAAAAAAAAAA%0aAAAAAAAAAAAAAAAAAAAAAEAAIEAMEEAEEEIEAMIIEMEMAMAMMEAAAAAAAAAAAAAAAAAAAAA%0aAAAAAAAAAAAAAAAAAAAAAAAAAAAAAAAAAAAAAAAAAAAAAAAAAAAAAAAAAAAAAAAAAAAAAAA%0aAAAAAAAAAAAAAAAAP/EADMRAQEBAAMAAQIFBQEBAAEBCQEAESExEEFRYSBx8JGBobHRweHx%0aMEBQYHCAkKCwwNDg/9oACAEDEQE/EPwAd/8A6/VVVVVVVVVVVVVVVVVVVVQPX/x6H/6/0f8%0aA49D/APX+j/8AHof/AK/0f/j0P/1/o/8Ax6Hoa5aMlGngLcbW5LMlkhsju+1a+kpkrt+Yn9%0aNMAfrDTS3uSZGwdsHHwN4t/WFajf1tRSVJ28DeIb0k/cQ03bW2uCGqHiJtjuW+rebKhRr/A%0aOnR/wDj0PdtR50+fQucn5aS4haxxvk5DBqDDm1iDRjfMHThuiQ9HnIFkJMDGdDTY0YS8cTL%0angue8vp+TDg1vk3mercHVkcPTsuSuriPy+bgoOZw/USeAmRJyFvOWcYjDQSKUy67/wDPo/8%0aAx6Ho5hZmdIw5JbBIGiz94UMGMrW4gZYBJfiNzIzZn7xAy0bFl0u36r4l4tu0FtjB8yYiF0%0ajvm4MyEXAmes4gbY6ziRqQukOcki8rhweYR1athEpAOhYayMavdlDe7hyZTmMAC5ouu/8Az%0a6P/AMeh/wDr/R/+PQ//AF/o/wDx6H/6/wBH/wCPQ/8A1/o//Fk4vtX2r7V9q+1favtX2r7V%0a9q+1favtX2r7V9q+1favtX2r7V9q+1favtX2r7V9q+1favtX2r7V9q+1favtX2r7V9q+1fa%0avtX2r7V9q+1favtX2r7V9q+1favtX2r7V9q+1favtX2pg5/8A5GY6of8A7DrDiGGf/sPyd/%0a8A2HfwfMYMLhn0f/sNydYaktV//YVbwQbHE/8A7Crht0V+YMI8Jrp//XXlyH4/E5Mewg1yW%0av8A+vHa3T4uIOMjhyWGxw1uXNx1/wD1/pfB8eXPE2XXn4l3ggy4B/8ArzpHUOIeLkr4sOIY%0aZ5s6/Euu/wD699Hu4ZBh5yd94P8A9fPZ7ni1xBnHhzl8S66//rS5cnP4Dv8ABgbYcvfg1wn%0a8HX/62cu+cOPfq/BydfTs+X/9bfp7w58X4IM9eWHXoa5LX/8AWzl38GvrBnqLhAGHvDfo/w%0aD1tYcfjw4O4Yfg6/N/+tv0/Hhwd2HL+HsH0/8A1vt/Fhwd2jcHDqOOenRLVf8A9VDF6RRwu%0aSHfFyHH4XThYX7j5yB94i//AKtxAXIPnXNi75fwLndrwOoAwjrzaO+HKPeAH/6t2uSPcPwI%0aITy+vGPr72z6zHUJar/+q8wS1W7ZP4EHdq+0A90ctn0cdhjcE/8A6t8/CxGGKIuvRBWJxLu%0aLAOvw/uP4eAc9THg6/wD1RQak8uWhtkfFp0TAyGDz9whLhPR22nZl963o5lV1/wD1Rfgh2U%0aseeBo/K+yLn0eGID6IA68Q6l3l8FHSU8f/AKmg5X7X2QQdYyDmXYWX0623TY9qwjqA+cyA5%0aWWtYAkOpd5f/wBa6fFyPqSL2wZ6j/8AYBNuTiD5f/4s1TovsX2JPz/8dfpa/S1+n/xAnL6A%0agPH/APQHqhpch/8AsQDd/wD5r7ucXQd//sRhu/8A8Mf/2gAIAQIRAT8Q/AJ6/wD18AAAAAA%0aAAAAAAAAAAAAAAFHf/wAe/wD+v9//AI9//wBf7/8Ax7//AK/3/wDj3/8A1/v/APHv6uGy02%0aE4fBOaWe4LBhZHxfesQsJfltPTllopIHLGbDPPIdN9xJsblj6ThyxA9eN+S/LIHLOXTZIb4%0akctM2xZ3I5ZBXP/AKd//j39eGT4152bpZHIrGbfDmHXck68WNbCc7fBJjd2Cd+cE3Mwb3Hc%0a4ctnMQceN9tn5u+BbxkMC/O6b78XBLt3NyBeo0TeYsgUcNvi+SddFh0zIMP/AJ9//j39Oet%0aq6SfBgumU4bUIRC2GcXIpBc7B82G7aZlqY3bDzfAnrPoFj3Jb5IxuQQ5m5tlrZpbfe8wWW+%0a9ghkMOfB+S78yzKyRAlvC3QnqWjc6vkbYztW4IGGf/AD7/APx7/wD6/wB//j3/AP1/v/8AH%0av8A/r/f/wCPf/8AX+//AMSHm+9fevvX3r7196+9fevvX3r7196+9fevvX3r7196+9fevvX3%0ar7196+9fevvX3r7196+9fevvX3r7196+9fevvX3r7196+9fevvX3r7196+9fevvX3r7196+%0a9fevvX3r7196+9feiXj/+RmmG/wD7DjWXX/8AYd4Mt/8A2GHyy/Lch+r/APYbgYlihgH/AO%0awozlly5of/ALChvE94TPUz9v8A9dODZ9z3gbHWywWwH/689Xx4d+PPMGuS5wn6XJP/ANfdo%0a+nh14ORwcWZ3NzX/wDXh34d+P08DWXXfFhh2wwz/wDXj3N5nx4M95P/AOvjr8Izlnxbw+YM%0aMP8A9aC4ePwfH4BrLeDwA1g9u3/9beOPH6+v4Hgw9ej4P/1s+vp9PA+fwHBvqwWGH/629fg%0a0l30fLLrvvLPq/wD1snv8YfLLv4Dn8v8A+t/V+MN5Zd4/DzH6v/1v4/EHy2JczXu2N9WKGA%0af/AKq2gd2hrcWeBL+EPll2/YPOKnvND/8AVu5uCPO7G6/Dgdyr3YHHdgZ5wD7zV/8A1Vuu3%0aAPu/gE2Dg9Oz6enjfpDvNkLHAP/ANVeJhgEeNh38Am4JT7kbZGepok9LkD/APVvj4GiS0TQ%0aw7ZBo8yjQlPf4f2D8KqcO45y9v8A+qAXBjjmTE+kKwO2JJJWvD+BgDWDk6LB07fas7OCADD%0a/APVM+slja8cnD+di47tzE5JKv1W+A9wZweITGCO//qergfvcu4789Ic3Yeht9XFh2WvRkj%0a7jj5204DLJhLsL3BnB/wDrXZ4Gz9KMOiXfdf8A9geGX4P/AOLMD5s+qz6pz4/+OH1sPrYfX%0a/4qjwX2L7EKnJ//AEB5PA//AGI1zP8A+a+ZvMn/AOxBrmf/AMMf/9oACAEBAAE/EP8A9zK4%0aBjF9RfUX1F9RfUX1F9RfUX1F9RfUX1F9RfUX1F9RfUX1F9RfUX1F9RfUX1F9RfUX1F9RfUX%0a1F9RfUX1F9RfUX1F9RfUX1F9RfUX1F9RfUX1F9RfUX1F9RfUX1F9RfUX1F9RfUX1F9RfUX1%0aF9RfUX1F9RfUX1F9RfUX1F9RfUX1F9RfUX1F9RfUX1F9RfUX1F9RfUX1F9RfUX1F9RfUX1F%0a9RfUX1F9RfUX1F9RfUX1F9RfUX1F9RfUX1F9RfUX1F9RfUX1F9RfUX1F9RfUX1F9RfUX1F9%0aRfUX1F9RRyDWP/0P9x//AG9/cP8A9D/cf/29/cP/AND/AHH/APb39w//AEP9x/8A29/cP/0%0aP9x//AG9/cP8A9D/cf/29/cP/AND/AHH/APb39w//AEP9x/8A29/cP/0P9x//AG9/cP8A9D%0a/cf/xASSTf4pAAM6/4QNgZ4vtf1fa/q+1/VOJLM80JInvdVpNVtYF30WemY8NV+lSfVLEJe%0a3r3ULyKbXxQOWmBt2X0PxeN18x3Z+H4s/D8VUqVRl9qj4t6dzfYqRFJ80eMD82P8zY/zNAh%0akM7/APxEQHO6QAQDVqBd1P8AhBUB2LNAbwgUGwJwBSJMr12VdhB4n/hEhOd1XBzI8GUVPnY%0a8f/hDI4O6PLk9NQmXj3ZAEDB31XtBMOxWBYR3qsAQZvVTAjDzzVsqJ82Ib8opDlcA7oKwL2%0a+aLKQfLStFAUZ//CWendjz/mzwZj5qaiwmPNM0thjnmji11NhRxPEtXG5Y5mmEUpcUFABBx%0aRZMj+aylg/mzc6OXzUUrE/4qDj+VQwJMypwPh6oKcKFTGS/bmkAE8f1UuMJkTTpRKfiKuhl%0a6nxVbnPFxBPvqzoceQ6//R/3D/8AQ/3H/wDFNPwX+Mf+CnFnyasvp/ls+TZXnbmwDt/qtKA%0aZ1WOGpI8VplmYpCSqsTHDXrH5KBDJTZ4oRkd+6DEHhPfuzKYe+WxjpHKeboqs+X/d/wDuVK%0azrFYEGKNz2Jii0NYvP7/1XJCYTLAkEcthQk8lcGkS8eMvdnMrnw/8A4Bq9FZFOWShYHKMf8%0aUyhvfxQQQeL/wDQqkQBQWuURDmL7H4LEaB82CWZ7AqxJSng/wDwkKYliawmfKoYk+Iqo9L/%0aABf4mqECAdsmgCOc1wOg2YrRAWcLCRTHZs2QMPjzPzREkR11ZTxde6RDLYfX/wCIguWHBtn%0ahIeSKtSUYmCgiA3qm1lc+LgR9RSOCXfmvD/PNRssJpXn6/wB2JO+nu+JOVNEBDfdJPlOZ6u%0a+Ag3vaGBQvdTc5SfTRXyJ/NOdiG+NpIEkHA2GVgznMVigQKZ4ywIFSePNlilCWmQgcFeJ5w%0aLx8UFnA5+f/ANG/cP8A9D/cf/whOFBOV1/1UOOP8NRqIT/vD8P8v/UU6ZJVHQ981VlHfmyY%0adSO3+Fvd+KSkg6MLJCAN1r6VZhl2LAwg6K2Cqs2FkFVEFvxf1CpURfZTk8iJpBFRnkvP7/1%0aWjCURLExBHhKJxY4yyjulXmyxE5/+CbcFn6LPHHgO5oekiqp06fdijJ80UkB7KJLL4uIA+R%0aNDE81GWDn3UeA3/V5ACwR46f8A8IQGKxcyHjaiChQgrKLb/E0BCJm+aRk0Rl4pMjyityA6s%0anhufVGDFCV7vDlD1fB2Y4s8Cpk//CrAlsnhKBlkeFQokDuaUGYbIoE8XFxg2ojDY9V4f55r%0aOkJFk6ntfVA81I+CwyZec4j1URrBwVAHbYAMRH6sUEQTdQ+GpCTCL+aByk2koOHmKGSiTsc%0a0OcpFPGWCKoBE2X5v7qAvBw8VlMI8f1eOf/0b9w//AEP9x/8AwgTDy9FBdLl81ddXJQAdjE%0auADhITf8Y/9sbKfd/xj/2u+0dRf3qy4fzfQ/NaaIY0L/G2dDJBcqCf/GUMD7xZoPn7WuWfN%0aLAbtWYFXq+wo6hPDXZctLIgcm1s8OK1Qk3b8P2vw/allhKznxF7reBPUc/f/YecS0VyJB8X%0a+l/3WBcf580j5+T/AFT5oDqLzBPqvVo/d9/6KkcgeOKH5U64KlZ8VHEJH8WfjL482BHbRgQ%0auv/VNIXij5Q6lbOQPBS7xB1fdG+QGnKMh29XCJ/FxJP4LmQD44aBiK8Q0SUBEStma55WvMS%0aZ8lDEIJ0/9sUu2kI2S/wDexHFACJg/d+P8WPQIe6AzK90LCOxLVQIAJaprTAPv7qoIQRlio%0a+LC+T35oolX1cQr83IMefTRAgfFAmuHp82R0lef6Ck3P3YCCRnxRyYfG1gETqgkEvOSVhwR%0aGpRy+LzhaY8tPdJFZdpBZh0Mfj/9G/cP/wBD/cf/AMKolh/0xRBvLBPi/wD1L/8AUv8A9Si%0aSE9tCQDPm+xfYqgoRInu5ImI2hMxMJ+qqL44oCJn5K5uYrQBndoaEA933Pzf/ALFVUkr/AM%0a6UiI/6kASHi+xfYokSPz/+HisS5eKhDj/xUGB/4QkIWdo8KDwf/gcQSkbUV8vj/jESUvrBG%0af8AUYkJZu1X5X5qYavM0aSB6uJo912GXlNY2tU3FVkdma4BD4KjKV91CUj6svp/mqZBTzUV%0a8v8A+CXQjP1/wIYg8lXlzQwCAqvP5K8gt+I+qgSVuISg91Tlfm+xsDLDqqCwPNRiQlalccH%0aVBJCXtdvJQPBn/EJSfFXEke+7NTiSLLM92Mj+BVSOHoD/APR/3D/9D/cf/wBvf3D/APQ/3H%0a/9vf3D/wDQ/wBx/wD29/cP/wBD/cf/ANvf3D/9D/cf/wBvf3D/APQ/3H/9vf3D/wDQ/wBx/%0awD29/cP/wBD/cf/ANvf3D/9D/cf/wBvf3D/APQ1fCWeLP8A+bP/AObP/wCbP/5s/wD5s/8A%0a5s//AJs//mz/APmz/wDmz/8Amz/+bP8A+bP/AObP/wCbP/5s/wD5s/8A5s//AJs//mz/APm%0az/wDmz/8Amz/+bP8A+bP/AObP/wCbP/5s/wD5s/8A5s//AJs//mz/APmz/wDmz/8Amz/+bP%0a8A+bP/AObP/wCbP/5s/wD5s/8A5s//AJs//mz/APmz/wDmz/8Amz/+bP8A+bP/AObP/wCbP%0a/5s/wD5s/8A5s//AJs//mz/APmz/wDmz/8Amz/+bP8A+bP/AObP/wCbP/5s/wD5s/8A5s//%0aAJs//mz/APmz/wDmz/8Amz/+bP8A+bP/AObP/wCbP/5s/wD5s/8A5s//AJs//mz/APmz/wD%0amz/8Amz/+bP8A+bP/AObP/wCbP/5s/wD5s/8A5s//AJs//mz/APmz/wDmz/8Amz/+bP8A+b%0aP/AObP/wCbP/5s/wD5s/8A5s//AJs//mz/APmz/wDmz/8Amz/+bP8A+bP/AObP/wCbP/5s/%0awD5s/8A5s//AJs//mz/APmz/wDmz/8Amz/+bP8A+bP/AObP/wCbP/5qnpDPH/8AG+OBF5HZ%0a/wDgRJAcrRAJo6WaMHn/APCKMLyPH/4nDwHLRAJw7/yTyWTyWR4f+QogVgnt/wDxLCzyHif%0a+pmgO6IgnDZwyef8AkSmRzPVBJI6NAkRhjP8AkJlokPVAlDHj/wDCoiGUPpsDlKI8M0QCKc%0anZcU9Ex6/7NTmUPyf9kGJ1ojw8f8knW+P+TYB5P+BEhwHm91wmPX/ISkkSHqpgolB7aggim%0aMdf/sU54glqposkYccKyxeDs+KpdngLMFMhVAmM6rLfhlThy2XBxIEplkQALDnymgBGlESk%0adU50osU4a0OVkCd4sSwTH3FRWMx1KHE2KFQzw2KQJAsf9kHVAmOKUxk1gxRkTINhZrSARM8%0aFMoSCuNqYFVD7VTJNCZ4P+cAAl+8P+DJ0TKhookBfpQnCJYqQsknd0oCzvYSTuCyQgQOh0e%0aK6ySTKuVH0CBwvv4oyAJCzD5I4pQgHHJ3tqNKOCefdcwkkEQebMFEoYZPixSTRZWZv+SU5B%0aIThMtRCDkEQvmqBCSTD1/1ik6BYpIQJqnjKIQJC+DKiguJ66qWTrDk/PqsJUwLYOCwND2h9%0an1VBpQhXuoCCMJLf/mtmMg8EM1GNCFYmeNqgk8BJ3pM0gZEtbntpk0Q9ydiVGTOOgPB7qKB%0aTg5I7P7sRYkhvG3uxIgY47qRb5sMRNkLwMmGk90ZIlgHT+nmo2DBdIn1YZkuFeXyf/sUDJA%0aZHmOCsRASr90QMcl/LQrRwHmKQYS/4Q8/VnABq9efzUITxj74ugoKYcvXqhguSECfC1IAVV%0aR2+msRjLvU1Vf2IShM0xAGERp4oQnssKdCJzD/0nKDg56r6nHKYUACwGxZrokqh+K1AgIIo%0agngkInjmlArGnlyqBL1TxKPw92HXBg8J/wA/Zfxf0roywyeJqk9CcQB6mpUoBMkeFm6iYcp%0amhkB3BjvnkoQAuEk/trgcI6O74GmI3MF+62RT0QKw4xQ8j4KlACQMytEAcIeWonZQX+X1Vn%0anmnn2fP/4JnJ8TF0WFMJljz6s8LFER10/dc6xQQ318WZAuFkx8UABtApP14rAOAyk+7C9Hl%0aa0NDPBGiIEXgtokCBU8FLKdHI99tVYFE9GvHuyXAcIIjKHBKUd5YNkgk7PxQkJkw/4BSMA0%0aA45syAywu53WF8DLETZsUMkGkQ2WiKwJh5fmhyAE4Z5jujtQABB5aEETMf8A7E8H4oeiEkO%0aUFpEgGKTco8IVc4rGsLCdhaoRgRcfbzVIyED9vqsC4ZbVoeJxiqSUs8HPc12KsBHvKCAACC%0aIymJacLGZ1QCoDMMb+qVCU6vj/APB+t/d/XP4v7j+LOEsCQYw6oExt6a4ShWXs91mCyE79F%0aBjAIK1CV+yywMSkhFRgpE5O6wWREyWOOY5UbAciR7zz6s+dPAnkz+7ClATxjv1ZIAKWTH5q%0aIILLCzubUMwUgTB1zQoEnjD/AFWMgqSOKMlw4QMrmcd9B4L+xuJ+gP4bBGzhHPxSICCTv/H%0afCWQ8VGO5ZPMouFPj+6YscGSL83UEnAWWwYkkOSvk6pEIknQ/6sEYCYp191coAnA6ojkHEa%0asJASCeaQfSD+C/uSMokAuMSL6awjKT63OaghgRR21wQECXdZ/VB+afgGrx391h5ODPM+bOW%0aPZzw5WVAifL9V9DUPYeipFjAHlwjSgFlAn/APYoA4//ABIJDp/xBIdP+oOvX/4kEhJP+RJD%0aQAg/5Aspx/8AkQTMb/yCZjf/AMKDyf8A4IJmN/8AxQf9gGQ3/wDJgef/AMCDzv8A2Dn/APh%0afNMgJaaSBAPzRGHQl9f8AeanB8f8A7ig5QApkmSKkYz6EkSyZTGnkE+Uvx/3mpwfH/wC4op%0akITmI92AWMckOuzukN6dhOnp/7zU4Pj/8AcU8NAvCwCV3xXAgcD+z4/wC81OD4/wD3FGwkP%0aEb+bKTBwDidikEjeD/X/eanB8f/ALimYyyagUDP/VA9LKGj9dP/AHmpwfH/AOyESkRzHmyh%0a27//AFzGMBPaH+SoYEsLUPHLH4rNEwFx2vH/AHmpwfH/AOx5K99Vk6OPn/8AXTYCQQeY3+q%0a2kKqVANmYiZoJAGVEnj4P+81OD4//AGPYeAymQ4P/ANdKAEjxEn5qknQdQ97zYAsBlD+v+8%0a1OD4//AGOwzlywHY8f/ruGxIPEv7FBDAiUGVOpsaoyFZGJnM/7zU4Pj/8AY1QJaz6P6oAQV%0aMFE/wD66QwL7YKuoQg6A8FYYECAS8/Px/3mpwfH/wCxsTuefi7Tl/j/AI8nmP8A9f8ANTg+%0aP/2MAK8USrxy/wDAReqZF1/f/wCv+anB8f8A7GcA+W5ry6/8ih5y6Hl//X/NTg+P/wBixRd%0aV04DfupYtESSyEdf3TB4H/wCv+anB8f8A7FsHR/NiI8vNVJWJorDxef7n8f8A7Ac1OD4//Y%0aqZbMcB/N5Dx/yIns4rEXvP/wBgOanB8f8A7FIXEYfNRC+LAL5/5gDvbCxzy2JLk/8A1/zU4%0aPj/APYnieXC8i+CqQHVCAeP+cH3FCCrM4//AF/zU4Pj/wDXaqU6riXJ/wDm5RxwUABwXnPz%0a/wAUj4KFa6/v/wDYHmpwfH/66cP3lgFe7+D/APCsEtWEcXf1UCT/APBkuX+LoeXj4qh+8og%0aXz/yADtsUvO//ALA81OD4/wD10uCmAXY+lch//Aoh5oiXmhA1Mzj/AKoEvBQ0eP6oARZEHV%0agD/iYnWUAA4P8A9geanB8f/rrie4/4Zfqrh4//AALB8UIIP+SkPuxoeT/kBDlui8utWCWnZ%0a+f+Ei6pU6v5f/2C5qcHx/8Arrkff/EkjzVCPP8A1YFadH5/7zUkOLsXXVROI3/kZDlsSXl/%0a5AB+7GeXf/2C5qcHx/8Arlwn1Ty/9f2/z/1w/eUQL5//AAIJDt0E/wC6OQRNXwrL/wAXNb+%0aD+j/9g+anB8f/AK5cR80RLy/9OjVIfP8AxSlCA/8AwEr31ZhdcfP/ACA/7iuW7jl/j/8AYP%0ampwfH/AOuXwUQT1/0TLxVMPH/Dm9/x/wDhYeDg/wB0yHB/+CSJbvq/qgGH/wCwfNTg+P8A9%0ac7jQgj/AKko81Ql3VI0cv1/+DIcv8WAly8fH/4TIeXn4uw5f/2E5qcHx/8Arn+X+P8A8IY3%0ae2eFCA/6CLgrTvHL/q8f/gAK8FSV45f/ANheanB8f/rhYJu5/wD4QENQk5//AANyEc/NCHv%0av/wDDwj7vM8uv/wCwvNTg+P8A9cOG+qeX/wDJ4nl4sr+D/wDCLr6rpxG/f/7Dc1OD4/8A1e%0agS1Rws7s//ABqIeWmPn/8AkIBXgvwT+CgCDj/8HFU+Dr/dKB1/+w3NTg+P/wBXLBLUwHFAQ%0aWPH3fkDn/8AE9CiAf8A5DeA59t5Dl5//DGR5ebDly//ALD81OD4/wD1dAQ75sKXl/4gkPdT%0aO7z/APFwPcf/AJGYct/rP/wlM6qJwG//ALEc1OD4/wD1aoCvVO75/wDwQIO7EP8A+BYFeqZ%0aV6/8Axiiqtwd/6oAQf/hnQdc2NO+//wBiOanB8f8A6t4B935B/wDwTBVCr/8ABAQ7sWuX/w%0aDFIE0hwdf7ogP/AMKArwVpXW//ALE81OD4/wD1YsEtO78//iDG72gQTv8A4Z91pHH/AON+p%0a79tPbl5/wDxQR82Ob3v/wCxPNTg+P8A9WKIeaIl5/8AxRIqpRVMCKi4KAEH/wCKB3PPqwO5%0a4/8AxpjdQUAB1/8AsTzU4Pj/APVixOsoQQf/AI0PJNAcEf8A4yEHLxWfT17/APxrBN5z2/8%0aA7Fc1OD4//VawS0avn/8APnDy8FZeOgBB/wDjmPLlgXk//sVzU4Pj/wDVbj55RAvn/wDOkC%0a9UO/8AVAQYH/5Gx9rEHr/9iuanB8f/AKrUoeLAHj/82cUE1w/goEOD/wDJ6PmPxe//ANiua%0anB8f/qvle5//NnC/CD9WBGBeXD/APkAi6pkfX9//sXzU4Pj/wDVSlaOX6//ADJA/ihNeD9U%0aeOFWKcfxYAM+7Evff/48jzlgb5f/ANi+anB8f/qrQ+1MB/8AlmS69F6CeaCAgrKHXNGDt5p%0asu6g33/X/AOOYeG2B8D/9i+anB8f/AKejAmObGHF5RvobwH/4nL2OOf8A8sRBr4ss880BBg%0aUZX1VfSP5/7yfc/wD4/wCf+P8A9jOanB8f/p0/4UQ9H81RPdk2vXW1wsDef/wwkOWxJeX/A%0aPKDsvnxVfV/NAMP+KI4P5oiOv8AvF9LAPr/APDNeBZE+s//AGM5qcHx/wDp0AUkHdrUBfmi%0aJJ/1HDinN/0zUUuP/wAlQJa76v20ew+PH/eB5cLIy+v/AMEi9bVIeH/8OAflscduv/7Gc1O%0aD4/8A05THxBcZfVEp4apPrP8AqCQ1FycUg3K9B+ajnhcCD/8AIElVgHHjopE8vn/8DRuOKA%0aA4P/wARGtVd5+P/wAL9M/o/wD2N5qcHx/+nF+yaAEFMh6r5+3/AOBBIavTgH/5J9l89VOdP%0adFgg/8AwTycuF5X8H/4uR1M/n/8Ek99Xnfwf/sbzU4Pj/8ATZB7cp18M/4kkN4j7P8A80aV%0aXYYPVPW3x1/+JCPWfdIh1/8Ahm7HlliHyf8Adzx2wZ/+xvNTg+P/ANNmw4MoiXn/ALzzyP8%0aA+WLKipgR7qckD+abAj/8Quuqyvr+X/8AHMnxtkZ4f+KBLSzdTP8A+x3NTg+P/wBMmGvS+g%0aD/AKYHllgPI/8AyOeb4uQf91CVHzzSvLz/APkSg9a2FHnv/wDGAV3WRd5+P+Zpy2L3fx/+x%0a3NTg+P/ANMUoOqZPhB/+CaXhmqYeH/kUJO2kj+dZ9Xvq4Qn9VTyj1XdUfF4pH/5JzOqycRv%0a3/8Ak+rO0EDhJqYTj+qAIP8A9juanB8f/paAqhk9Xn+1/wDwGQ8liS7/AK/5yosy9dUBBB6%0aqS6vzWEEjzYAgz/8AKUCXioPB1Rgff/5IwHJxcsMfr80TLq8//sfzU4Pj/wDS2icUix0U6v%0a1/0CVj5vBM/FIPLb2J+8qkkK6KGOV4mgGH/GDg6pRO/wDoG8+K+K+qeY+rlYaKJGaoc0DGf%0aiowM8UjPK8v/wCzfNTg+P8A9IxDfikSrGg5bGS74sBPLdw6swUen5vXn6KtLj51vIK0AGOm%0a6BpzQzvH9UAIP+nD31UbM/iyRNLsvnxVXU/ugIwWBx2v0xqbr8MUXUUGqfVAjB/+znNTg+P%0a/AM1Tk0R0/wDxQMa90Q6TQMszq7fNDynwXltgqu8rZy2PWXkA0XJbwAf/AIACPDVzjlAQf/%0ahHRjejr5yjrb46/wD2k5qcHx/+ZwuVNii6+qAkqPKH3Ue6jxLVZEFCcjXkD+KwkQ90ObFeU%0aq+CngIL8k/kssblDP4Nf/2z5rwvuH1XGY+NvntzhP8ANCSJYOlQ/wDqo8S/VfE18TdZEVmn%0aXzeg/gqvVntCsI7sWXhoSJH5alynw0gKLGn+LI6+vdB0YprWgBBSKLnHKAg//bPmrd0h0Wb%0atREEh82Xn+adiUeXT1S2GljJU3oL8t3Yg91DCq3QZCvcFR4SnchYDlWyIT7qRN5Ayhy/psG%0aHHzY2VPqhHH/7c81ZnZSEn/wCFvBvkoniW6o34u/N7PwoAQf8A4Q13TetAQf8A7e81gYPii%0awvFGST/AKi0AS6//uJ5qcFhZyX0Cyc2anIef/3Fc14Hx/zY4b0yRdjl/wD3F81OD4//AHH8%0a1AAvyX5L8l+S/JfkvyX5L8l+S/JfkvyX5L8l+S/JfkvyX5L8l+S/JfkvyX5L8l+S/JfkvyX%0a5L8l+S/JfkvyX5L8l+S/JfkvyX5L8l+S/JfkvyX5L8l+S/JfkvyX5L8l+S/JfkvyX5L8l+S%0a/JfkvyX5L8l+S/JfkvyX5L8l+S/JfkvyX5L8l+S/JfkocP/wBdICLDzYebDzYebDzYebDzY%0aebDzYebDzYebDzYebDzYebDzYebDzYebDzYebDzYebDzYebDzYebDzYebDzYebDzYebDzYe%0abDzYebDzYebDzYebDzYebDzYebDzYebDzYebDzYebDzYebDzYebDzYebDzYebDzYebDzYeb%0aDzYebDzYebDzYebDzYebDzYebDzYebDzYebDzYebDzYebDzYebDzQ/wD3nlhxyCLWQUeBQq%0aBADVeKNCmJnqLI5vMI/wAf/lMlAOVYKLAHkZozaHQk/ix8wlgliV6sKA8rFMOI8Iyf/lQUc%0auJBexMTPUWXYzmEf4vDJiYnY+KdOA7WCiJJ/wDlJJS6Un8UWAPKxQSCPCaU6WIMSM8UUyvA%0aBf8A8pQJa6jhyCNFPHApNeOA5VgskT1XBRyCL/8AlT4AdrBYkB5GSuDjkEWjEBwC6/FXkD0%0ag/mjqQOUR/j/9gUEhpKhcgRBGH3QgEuT0AQUXqgT6kPxFJgRMj8VMAISYKvH1/wDlR4CG7V%0agJYIyUMtE0FJOZUn8zTMOjl6J68UQBgYGZPzYxcSr7Ov8A8pPAwRpK+AvDaMHgVYrCQgMZI%0aQljhAze1ey0NRKCXPlHr+ahCJBp/wDlODK5BvOr8UPIQRPldf1XAZKBnIKZ1QBiAMPuhlCQ%0aFHXicnf/AMpAoSOI1hIAZBBKYf3TwFarzkh+KbODK+Y5+agUtJGSLx910EDJCZycH/5SSET%0aUvVQHKIcZwv3QQiETwjJTOYJfqtxiCZSasbCS9T19H/7Aoogw+a7Eo8BPlLM2ekcEDvEni4%0arhDykqjxgAhD83DL1Afv8A/KUtnyhMninIVIiH8KaUQMAccS9xWBhEQg6e5qigHLCH66pzE%0a+Vcn6//ACvCVRBJ873ZYJIACE4y5SBBgAd57ppTh0cTMc2eAHMEj5oMwA6I/wDykYe+QYOg%0aV4utQDAg9nzYirSsGXvP1dFEngNe5losUuQAJThf/wAoJEkQfHuwQkWUgT9zNZmELAPPMPU%0a0Pn4SJkqhPZCEJHFGYQTABPP3/wDlEoOZcmfTVRQRAEPxTqo4IDeJfNLMSggw/M7dOIRx06%0a9S/wD8OIiSM3nioEqD/vBp4e/+COjNBBEZ/wDzlCJ7/wCoEkDz/wBwmSBj/gioOnNE4TmPv%0a/8AQVAlwKIklUCViyTE7VAlYCoCSB5ojx/+yXF9T831PzfU/N9T831PzRUCL6bNAkpQTk+L%0aEKTljjPMZ3QkJQAYRJ5ixHEo5LhHxUEJDYy/JHNQuAGInmbmhC5nGPvayhMAQjkOvuhhwyV%0aiXld91og9VM8+qMg8z/8Ajkslkslksl8OdkzMPNlTAByCkzFauBUpkTm1WGqyBdHgOQmogH%0aysB/SsJgjKTMRdqMdPLtzSGCcRDz91C7GtyF4CfBZogNlWR9JUpUL2nH/4lDW+yw82Hmw82%0aHmiPFIBOh2YmOOovSk4DpGTPfFVKQESVGylY8zjDwePdR0K8jX0fXhsayEQOkQNmw8Ekj9v%0adjc4RQZB1nmslAoZngkTL4oRBZf6n/8AZImXd/wi/wCEX/CL/hF/wiwyZizEnByV/wBWDLI%0a5MEv1tQgOAEqvji92rHghlR4S0sdv9NBSiDEMTzUPyO7xjx4qRywJPR3YrgdkD5Z2kGSlRL%0a2AmkOAgnx/+Ofmy8ll5LLyWXkohGaUBAicMbBeQ4FxPU8NBFjcxMgdFBCtAp8RQYUYEmDuR%0a6sw0HAx4uhwRjhRkR5SpjWs5BK6lfLKjAMIXQg3nlqR104jhh4//EoAYi+0vvL7y+8vvK02%0aZXgqQPIiIrLPVfHSUHzXqgAAoOzwKiyJXCe+qRgyFV3PNUIiwic+lguQk8u6ikkAp2jizd1%0aEGUJ6gmpTBEAAq+V6h/8A2ZJkpPhho6T1lVlfz/zoFI/hn/jkiQN9X/5FRAhSnU2O0OB1+O%0aLBQ4IzM8Z1QAg4P/zUyZTjWD6rKCV5XX90npZCYob6rQhDhS/zW5+QY/krCwIJ93/5FXQEI%0aTpLJQ7QYfqjHA4RkfEUwcBx/wDmO1RDXldX7osAe6kEgzrN3h6QpH4q0DMRKqx901kqqy+7%0a/wDAo0BjBOpedJ8nY+PF6XlPOT5jif8A+T4zGc3BlH0TQVGcehrcA8c87UYjkxOxNYCEHZ5%0a//CqCORfrq7JJEY3g0lnOXMZN91ABIZm8ZE+nmiGTzHD5sZkMR4bhdLhShJJQdhHiKJYPMf%0ajn/igvgo0mT8NZFDBOVRCg1GhjnxQ1F0PzYMX8mkxyFDHzcshSYI891cwJYmrnCEYhvoN42%0argBqGPmqoUGoAIHKBKn/jBQJiD7aocJHxcNAydaiYQRIlmhC3jigwKmPVycex5sSlIiS62T%0azBf8qVJLE+bKiOBWmgtUCXgsIUjHFgJh55qIpEmTeWd8UREi9xRbGI76opghcP8Aujyn8VM%0amkecaIgn8NUIScPz4sJK3jS7HfR7sAKfqiMKPeWczoJWzAEDz68WGPli7CSA/dBVJ6R5sJy%0anrO6KCVPeVjKI3vLKxJy/grCVCtZARpNWEyf590wgshhWYEnnY4/NhCKH4/wB1h5C/ru/Ri%0aaMKOHdNGMm7G2UZjnzWCohCT3RYIa9tSUARjP8A9aoCPDUD+7LNhLfNLIjr1ellDgP5vWJC%0aJhM+qAXZ/wDwQG8WCAQDsGyaEPIE0DPETrtYEIWUPjiz4ATnNLOASTzPuzM8oO6wLKcD+6C%0aoiBy81CAhk4WDx/ycgJmygeDAaWRKFkjUbohd6KI6JXV5WIz/ACUQNIh1VYMOBxHdmDDVLK%0aU8wcX9F/VBMXAx/dUgrLA+urOgWY4KI3InXquVQkvf/IPFQZYUc81SCNXdmfmiBYgSeZLjx%0anuR3KGZjcgE/mgzoMBsZUiAq+iKYkRhDFB2fYc/izBDGa5O2B5P+MCvVzPozPpq93CmYgkH%0aLWJhMRzn8UliAeR3+LEzFkxPxRkBJGrxYA4pMfJh78VDOXv5uEgH2/xRHCXyP819QBjbGLN%0aZMk80gZmvhSqgWUZfDlUTiPEUgHQ82SUByJKlQgh2HdUyYExPrujAOdz1ZAkTzBNZhTWR/d%0aUvbKf4KAJrk0ZnOPmgokkg/wDhUmViIymYCRxPn1Ugbp/Bdg0PySaoDA2LMQ5J5jijGDy9L%0a39VSw5R3xYCScDjzUlKVZygJjtn/wDWkoe0ZQJDAd1BTkz3VkYlifpsRRZTicsQVZDicpBM%0au9df/hCGD+riAmqBeDrqordE1YHH13SDgEz+5urkSO6Mjg3JsnLPPbYSLUz3/wBAQweX1YI%0aIQjD66oDhe/8AD/gdO00LA5kf3f8AIbAkBoseqNV74HgsEhBAViJlQ/xVAjCqOAE2ej1/wI%0azwpH4//Ao5RkFYRG7KtQQ8enq4QAOGdo7gveNiSUJqIAERHNgiI5oViDWCQCZY/wDwKE5XK%0ajI8PdAAQZrSYtnV7mgMKJ57pyHGYPmkcDiJmoRDhy3WpfLx8UBhRPPdSeCEOaUDy8TUPINF%0awEyfzfQVlBkvPqKgiDhM9fFaB12ea9YHg5/NgxD+DWQ8B/d1UYl+eqgSfZijNSiNo+LK8lU%0alP2f6oUyGvr/VMgTHG/8Aldal6/3QIAJ6yoscEz92DiciGyGCUiCiBcg2GqgJiRlf6sgIVc%0a9FnIMqzL5omwyAmaEPJV//AF+Ikm/8nYojIdf8kEHlojx1VDnKoIPdEdP/AMEnmzP/AARJO%0a/8A8IiSb/8AgkWPH/FDWyRM5/2Q/wCSb6oiSf8A4BEk/wCSTHf/ABQ1qhz3/wBEeOv+CJJv%0a/FDmqHLH/BEk/wCSTFEVDr/kkx3/AM45skT1/wAUCX/sme/+CPHVkmO//wBiWQMmgyiSuT4%0aqUuHgR/dSXCmYqoob28Qe7D2rMqKD6KiEKY4evzUSumejMpAHB8c2EiLHHtapJAh80osOuj%0azZwrwR99/8/mLHgflcHy8RfACe6gRgJ78WDENF3i4IaKAIAkeK5HwV5PGWBDP1lhAYMzrTm%0aF+1ayA88rNGQaYRrVXQhdl5qACI8DqjIZVP4qDBTJhf/ahBwNf6sBvKWInOaJocE/5rUJNM%0aN/FDJOeJ9VZMIghmhJgghn91IY5X6qmanH6mgoEqxNAgEgDe/isZrDAd+6CQNGZmWE8VxBZ%0aOxFEEzONjmtUj4blAXA4o0IRwFCggEJk0kCxymOWjJIYB0/1ZJ4Zwj52akuFMxVBCXvqD3Y%0aXusyowPooAQvHDMlE0WEBI5oOqNRNgCOTiemsodw+FGagAcmXQIsMN7LDIlgYzoikEsuJ9W%0aI6gKiXgMPPuisrwvvn6oMnePFCAmnIzD+aXKMy5pLzHh83wHiZ6/wD2GEkSnxUdB5mgSA5P%0azRIbEsxQlFgONaEm93bbo9+qyMuPmqCogYctAHJYfn6sBGAhIHR/2IcsuALUNKiPavMon3N%0aloYeqqSWnrxUhRMCVUhDE6pMCRjV2Q5f1V/KPTcJkqJZO7I5JYgpiDiP7oWYI+KYgeerIZT%0aMuf/KIhcDAB/dGmsIXOvFFEjc+iilGvDxGeaGRCsE8U6akx1P3UUkzp9lLBB6eqwIMhr7sC%0aTkhXKcIiHxYwmXJ35oUgV49fNCJsFQpSxOv3YF2Qzs3t8P5oi1BJ/FgALKxFGyAOfRYPqg+%0aKJ5xhGxTEGIZH7sQJTDio8HmWkEI5PzRINidj4sTygONeaEUNlj80khSQS/FBy5+ifE0gJY%0aEJQ8URCPBiOKoLyXSiYlHZP8AF5iQdLzQBIbIfupMhjOqAITM3/G+K5f7P90ZA8gvwVQgQG%0aflsCRqRYS7BP8A+wwCHi8OccF5QqiWX7uGCPFAIEDzQCIfirEQWCZjbqDmoIQv/fkOKsym0%0aVA2pIj3QAHBVBSYvqUNkIyKAgIKgkNhAggvofihsgDVGRLViIqCF60pKQ55oLIcWE+URQOA%0asYQyeYvEEFAQXhzjihIDnmiIEDQUhoReATF1WNedoRAENwQyfDdAN81Zkb5P+AFfPP8AwBD%0axVZDbosa1XDCgoEDeHOOC4iVRln4mgCAR4oAgQPi9RB6uGCPFMWJjiaqjHFWZTYibpBvm6S%0abYw6FAQklSkRYwnll/4jCI6j6oCAgoqBtAKnL/APsKCLq4L7VgkRPBNQaEnkrACY9+7MgJe%0aX0UCSOVFARGZZ4o8yhDBtgQNX+LIHliyzOJQQByT/zaibPwfkqBQ0YiaiSuD2UUke+yoAhF%0a65qJIFO8oiCfxUiEMce74i/BeIpyx5iyEp1LRAqC9WTzTkQc/wDQKB2p+P8AkVfClgTC/FQ%0aQOnqyIg+SoGIU4E7a6glibGUHGI7m5IeBMUYQLPPgqBSJhD7f/wAP6knu+7+SgzCI5m9yTu%0aeqFKh90AyN5q4EMWLJJCJ1YE8Hkv8AgKgHl2iBPNASMlkJB9ZQQQR8RUOZ/DeJ15h58U4E/%0ahpNwwNaIVwFPxRAelLGYHKSYhqIITLEVMleeyqQfJ/+xCEh2gIDkWhJgkD7pUKPW/fiqCTj%0aPXFQDrP20QkRI51YcjB69Vxy18UGcSb6LMIUT242MiBBsc0AyHr/AJuEPTMTZhDZfSzJEdZ%0a4iihGzL580imnrWwULG/1cUGRfSkJWYmSZLKNx5iLJPD6og4CJl52yNEx1z8WJAw/bUMSZd%0aVcQmXr3eD/AIAiHH90kXVk+xJP7/5+7/wD2I0NZ/HFFGCmQyLegMy/NCAQiFkEf3eiEMQBt%0ahzHc/8AEDAvvL6H5vofmyzSRJsEJIaEAOk/gusEkaCxITIqEgSkzWAMl/ZZAEBDhnihzE8D%0az82KqxeNf8aECQJzzxRWDBn5pE95/lYJp3xigMjBvlZwlYeNX5snR7cPEzVB1EknmbAk2bA%0aXsMf7sgXhQqi+GcH92GTGJ4P6qCsdAv4sEgYY2iAPIH/7EkVJJ4svAHiWwOyPSzS0PA69Ul%0asmeygDRJID6oSXQ81IHZnmqYD5dagYg8vNAQRAN9v/AELHDlaGiMTw3DAE9r/7YBAIl5fdl%0aSH00MUKDrtbuiA9NkYkPK8zUTwnQ7q458UpAGQP8aEqBXCOLFok5J0/6oBxShHNf5oAQf8A%0aSQyDh/uw8YTRox0T80MoYzzRnoj5oYvh1UCRw8lZI8lm5mASX3QBA5Ln/wCJIkZEK1iCoOi%0aoDB1IH1YSAgnisUol5ayhhgHajVik2a2AU/W1gJp8OCsNBjrh/NBZRBH7oIgiHT1UChMmNU%0agyTB4pCMxxHX1V4E3DqJnX91FhR/FiUnclNzUqjPmyCdRFslON8D/NIwPEaBv1QI5nV+ayo%0aFATK8myzxE+qTBPP/8AC/CxC/FV0OPiqSG+GsiAERyxzQhA33/1YJaECUz3GdUhwF91kSI9%0axVzjmZjbGHGTp91jIJOWb6l82UAVScoiBQGmTUwifNRR0VSC1FiQ+Yoi8p7KEmCPc1LIJ+b%0aoGCe/FAQILrPRUJJ0w91V0geJ5sfYuv8AdWeF/n4skx3VDdjFkOW8jjh7sQCkRL80wR5s1S%0aEHlipBRvhmylAWGOqklSPERxVJKJ8/9k8x+WgABPlqoAn1ZMJJrxxRqJYw8WMg9Z80JCVOe%0aCsEsSMJNleHL+Kg1iXP+qCVgpJIWSjMCVYhAEavmz/9GyBQk4j3ZCEZOc7s+RHnK5A4OWy+%0aDHt/1UlMY9f/AKCOKEkwdVUDp91TQyeYoA7TCG53QcEYnf8AmAiVYP8A8hIxD/xIxD/+SkF%0aCU6oATh//AFIZCAjuf/KpYRLPMT64o58XENMrvHU9Uhg6eiKhRev+BgZPPxcFqgBQZNdW84%0acqRHxYG8mCPiwRCWDvFgZOTcI+qNCRPmIp8F1x80gSkXebDYE+boDvX4ryfOP+fpFEoifTR%0ayoSjDhFhiWihxG0sQJzoF/dyHQiE4JQJhViJ6KYAacvbVGR91gJKr7iv+L2UH0CCfV26c7j%0aJ+K6dmOfNkJJiN6vLPhz8XQJr92TAKyMoiBAHGz/ADYQxPnn/vaNdE10hGeK8T/G1JYiI4R%0arF4UZIHPzUkxBBM/dEhED1Kw1wlnuswprI6+bt9qfrj/vL9fzRYSNOSywEY5KS4hzn4pHQ5%0aDigokLJz8VpJHLNf4rzRwCPmrBR1If7oADiT+P/wBAKowtRK9KfusTyv6PFYlNkI+ZygCXg%0aI/LSId0D8f8dHr+1UK8In4qMeUk+6EUuP7FBF1Ifd7XDB+SyBykn3RB4FJh3S/U0ePgftoo%0aQYmE/dIJRE+6mH0VflswTBEvuiXjKHxRnkTueamLxqPumpVDg+bKQswpeI6F/wDqQlJmODo%0askBiyVgCZJHfBQiXzIO3xYQ8Mr9NSUZSP3/xJEoIiJCIajlAPMVkJE+qNJyHH+60h06otkO%0avbVyAJ4Zs1OOAjxQUhed2zCzX23crK8tdR4T918UoakSkcXTQnqylUGVeUo5IEPTN0UkD90%0acOBox1lJyQIGCaCqDfdhAGe68IgzZqilBZ7pHmE9WeYgJmOSqpURxH81ABDnWfFBQROrPu4%0akGTxcUmeWHzQzZYjzVkGj72kwTz/AMARAL3VRIceKwCMNfkq8UI8a04wM8s7QSUiSChA/YU%0aKUMr3BRmhRG0VFleTqwZzI9eP+lgPJ/xTQIxzZ/8A0oMAKkfixAhhCJ815TY4pzDgIoEoSu%0aVAyRLxz/8AoOBESKw8bUQmJ+bIhUQBxPFG0kN+WogcO/D/AMOEmMfhpwNBC9UgOlAFRAdNo%0aIXq+Q8cdVzrGfuw48utJr0WabFLHA1lAo8MUAIknuhDUThu0iz5u4EodNj74ihFHdASJdWp%0apy6/P/7hIH/+cSoEuf8A4lhYkg+P+QYDy/8AcxFAjcsMYnS3/wCxR0CL7p8sD2xf/vF/+8U%0aeFI8zl/8AvF/+8URAF9NFlB8tAlCeqLKA90CUJ6qgS0AEZHhosoPloEoT1/xQJaIgF8D/AM%0aEQC+B/4IoSTkrzgfLfW/JQTACVpKSHif8AqBMUM5EX/wC8VKAvgf8A8QEoD3QKhFOT/g4XC%0aU+f+I5IX3n5vvPzUCTgTNBpA8TlT5Q+6jkPxeElhL4PmijwQI8thxBOEtUCQXg80CUMeP8A%0as8IFDPL/AN7YxMeqtFwFPmphuiQ/5wICWpoYTIPf/P8A7l/+xXUBG4//AIATgCWg00TPq/8%0aA1igCSOzZgSd+qoFyhnzfYfmwcEuJv/2L/wDYrKkITPqzAhRvzRnSyOk4n4v/ANIv/wBIos%0aoT1/wYCKcnilqxhhjz/wAUEuBQlmlD/wA4oPluSZKTHqrJAfE2MmEsE+f+ScOQ/wCzUS4f+%0aTygmPzZImndB/8A0VBLgVFGBwWWE3p//DwMiV9z8NJHCh+alBnQs7/mPNEU6QODytMFnDj5%0asTke306qg0oZGpsQ1jHGuZ0mxD+7NU1SEQ5OH6vpfuwQeImD5aU3vo4KqGXAPB8FwKUk6Gg%0afIgPHugOU6PCVWUhBnB3f0FVDLgHg+C4FKSdD/wABuxMoZPqmiHEJ3YnYXseDmxRwIn90IT%0aQK9wnVCYWDTy1kZhxzSEDyS5/6skPDKwB1UVB4/wAc0oIuZhUSAbMztfEAIOHJ4coUASEx2%0asZktQR0f/iPiND64q8KZs8df8MPOD+D/wAKSEI5eKkxKB14b/jX/dkWQ6GJPEtKgQAwx772%0ag4gAhDNaDl8I4maWis5OmfixKgRnSP8AyqAjJCplnxRGIQD210eeX5ef+TgQmcYoiy5lT9P%0aizabPZZBNElE8pLKhGQFUcoRwEDL3ZTFeWVg9WIiCCqxtUGGMk0GRDBmET+KwQIQEMzeaEm%0aFd5vMl5S8MdXbAuhxz/wDgDUgJTP8AVELEAJzKUAQcOO4sIE0SQZSDUiOgevmgAd/Q87YRi%0aZSdH9Xi4ygPHF4CnQ9zeHJKUdvL8f4LqgAP4pJBTBPHVOPl/NEizMHJs18EAkzmeKcIzILI%0aeVg7Ws+jye/H1WqSep0+aI2OE2bPuDHR/qmlgwE4PprpS/2Pw2UsiBwkz3RlSWUEg7c80gk%0a2hlpl+PquQhTvk908VEBXAeVqZiEkXa8z812Aco8fmmAg8TN89yamJ9UDUJ9uiaoElBA6lE%0aMmCRHJvFIFgGEFW6UMv3/+iNCoTY6aikISxr7PiwEljt//AAfq/wALB4vH/htMVM9Ux/N4a%0a8cjOPNYQgS8TtgAkplMgpMhJpJg9VUIIZSfB8VCFgQJLL1RaEGDhsCSAONjtpYMBOQ/5+g/%0a46AMZV4CgLLoVy3Rcjfpuedi39t/F/QV0AYyrwFAWXQrlpSg9JGbFbYIO31QvVo8Hz7ug4l%0a+XFZL7IqLcg/i/qfwqgVwNaHtFnwUaxI4oiTh47imCg5k3mvaMSQoUBlJvjPdBMTwQE6eL/%0amej/8AIF+zgeVoZS0vseSg1kf/AMCAEP2hsevFhgogqkjuYoCJACUuH1RHBBEOMagGx1bz8%0aXigURJI7qMmw8iD6/8AwAIykT491QWhyOWKR7ODkkHVfRMcNBKQMxCb9UUkXlZg+ruChMjG%0aeqyJiEzSsiYF6PPy2SORnyRz/usiQ8uqxYSgahL4DmzSOQV/h3Z/jBo/h/8AwTMiQZXn6qJ%0agAnqDgskQA0zHxYQlSUfD1Q+EZB5pQ0BYEbUVkAjEP6syVkjkZ+OKOqAUSMJ5XuwXgaFwfJ%0aT+IhPxVW9RAcuUlWKQHtpCM5M+2gfJCUeqUnBpPf8AsWMUGB4PP3dLlhBPB8Vwy8JHbeXLh%0aE/zKchizDsfFARgDTgXdrhbcPgTN2AEk+63GoiHHK5MnKGY7WLtmEA74uGGYh+ywG+ysEBN%0ayvL/AFYlckOZeO6VSgdsP4onQhJ0vGpyDPJ3eEaywZz3WWZKC8TlI6qvYRRHxf8A6LqGeV/%0azQ/8A4CoZ0VitoGedp/4zq8CBTlRkV5hRTCMwCH6rSBZCZnfNcwzKd7STAEq7hyeKgR8U4/%0aP9VQWCTwfNbcmQ6fNXmAA2WFKZDxZezEyUAMpA8B/xm6nKB/7Q6Acic/utM0IU0aKWc5bsk%0aQSfm6ZMIms3U5QP/aHQDkTn9/8AFwkUkE7f/mf+0DQoHtJ3RxKFIRB9/wDNUnORxFcBiSJo%0aiMwiahZQaxOHHiiCN3k92cnU6KCBwMec7qMFjoNohRkiOaJ+Bkp4P/xMIkEgd0XyHwf+qgk%0aN2SI1dUiE9JWaSDAcXq//AH2tZAz1pFBFZy2Q79t9v8P90okR6Py1yTKIG80JOZ9LxZMxTW%0aAAaYR/+AHAluRV+TnBL2RXFA9oWbNgYEwctGYCSI5I/wCEgIZ0nzQgErwKQiRAR+KUCrwtC%0a82aB5XzUCKsYfJVSAoEerEzPA9j2f8AUSUJhx81XBDjD81WVEu3X+68WhM8j8UQaALhlAAH%0aIRJBwVyaoJEn46rEcTno+WxbZdV8rWHDCQfqrG1yz83wyc8v14KHgA+E+arySxPD6+aDXvi%0aDp0VOWBx0fLRyQHCYPqkxEuO6FLGB2tMQXISkeNpVeAPE+aQCpMNVbIj4SNg9+7ExKkf4VE%0aQjCH8FKQix0LHB+YAn13S5Swg4jRpNMogYEdFIu+51KR4nr/hCogpH/CWQLSc51VfapoQOd%0aUYJSJeNsxcgH/8Ag7TDCUHt/wCysJAlO4o4w8h4n/i4IcB5izRgmPz/AMQHACWgmkSRpEuS%0aU+z/APCdKgWPtqwS0wsj3/8AhTNAd0RBO/8AsnKZI+kpp5HhqxQzSPd50NxLqiJJo2EpJEh%0a6rZoDt/7FTCWCfP8A3tjEx3FHCinJ2f8AE0QqD22TEHn/AIoFeDaYeR0aUrkFH5P+polUPp%0a/4uhQfbU+R+Sp8/mKIkn/4BFCKcniphjKH03YUgTHf/GgoVB7aMginJ4qglYL/APeL/wDeK%0aBKE9UIQeB5/4VLEGMsxZPNk8/8A4JPPNJAhjGOr7C+w/wCKBXgph5Hh/wCAZkMMMdUqWJMZ%0a6owEU5PH/wCBQ1skxP8A1FSC0PNcPAcrREkqhihfYfm+8/NEdGagKYDmmHkdH/mKeiY9WKF%0aEoPl/6waA1aAJIkj/AM9T830vyXgEfj/9LEgOUEH6yzQpBxy/VhRZRJEEecpFXBsvi4/1gH%0aBULgGvq7AGB5+aM2asGDMsFMlIhy+uIpFEBEpZMoCHldGf7p84QNOHwxQkZFYyN7ZRlkKBJ%0a3v/AODg+f5q4b6ahh9/zRkaJlQ2FkLDY8jUtGhB9MfJ9erICZZpmfdYKPRMhRvAHSearGhz%0aPJ7qAcBQdc1cQE1wCNaiZHDqXv8A+1JYhRQiTvmkiQFAV2mRm7DgKO0xNGZxRAQIHlTwuQA%0ajn1lnsAiY5fqkhpKREEecpEXBsviqQ5UHoKp8CRfiu1rgeX3RzSnDBlcsHSQ5fXEUEiLuWV%0aygk8Tmb/dEiwgccN6YpDJExnnvKCIxA+ye6TTYCSRp6uacNMG5zUuoKQgH2UJEumWyUiAHA%0auvfujHAaQUJ60/7IcoJppHAwIfnKkiIhIQ++OaqXMCoeeDirAQOxNrk8YFNKhkjtGnuo8KO%0aH5od9HM+HNNaOee35pgo5M8eqSqAZUwlWAAJZ6aXCHlGX5sGhY42KGCCI17QogMvy0XkHH/%0aCLlc+nmj4A/Z5aucUg4n5KoYEwKBV2h2qfdk0EBRhihTYmWWeKjAiJNDefutRAmJ9eJsmoC%0aSQh98WWsnKQifWVZQYlBVfqukFwIv6pcs8kpPqtHBES+UpbvQXwd0wUEHwH/v/ABYFscEkA%0anBNBSS06A4pVsSEHlUJGSU9HNWywXl5D5p2IkmXuJo7MCXWPLtBWFcpEHzRmI9Ag+6hJvMW%0aImfVMQjPQ88RQW3MAGg5rWD8QbMUkQIGUMVaZ0bLL8eKidTCSkHqpCrbz/U1EO0JPd/xKpq%0aEcBx1/wDpbmQZCxB6p7VgS4J6rEBUupiarLLTLlOimQkABWGwJI44ya4nGnHqw4AcHIc1PG%0aEsgdfi4fJRmfspR4oSZT9QPmpHmQIc55fFSM4YYmPmKakCacQGf/gCa7GPAUQlCPYw+6XmU%0aB7E391qsnDzF9r8L7X4XlP5j+rKRwsQAH8NFpRAQMHyszVSA/CyY6YlJ8eqvfcyvPcVTAat%0alnmhIEASTGEtbEoOxQZ8UmLAkAGM78UZqhBWJ5CjV2cjMVuoUkdx01DSpQ3xWALAHqjJVCH%0ahHqiRYS8kTZAjmZ5jwVSCSQDmq2JAw49TcQoJ4LLgBEhqTtTwidAm3B8YWefZTJxQkyn6ga%0aXdAHZ+fFWIcEMTHzFAyQAhkFEEvwZTvja6ILYZMcc5YgyRh0/NnGDoOX90uIw7S/zYAMQgQ%0aw/NAgA8H/UEuCNnxYsACAIFgDVSZYVRTqZXuy4+Dy1UWRw8EYVp/jm9nj5KCoBEtAQ4SpxO%0aMKYMrAHR+O7GSadc75v/AM1s2gXq0nV/+a2danpQUMFRik5KCCyAmjyn/wDAyYEUz1vm5IA%0aSAzxrUESACBmOqEhJizj6sL9VJd8ZRCWBqJn1ZIkXfhsoXIgCBBdSEc4Po7rUDUiuzQJQHl%0aqSSTOefnqrMdYJl57pwf8AXh+KdjJiRnlr64Oidw8NAxSCPmaLgWIHnJrB2OA4eMptINHHX%0a8VDlGEJ/CayJyQBsUKMC5DzRJ0BxOHxUSJlWtn3ZqkBEHL5+KkWmQZ2r82C/imJaAJefZQP%0acrUf1Wdckxjj6okAfAXUEk4NjumSJeQA35P/ANLRgDoGpT2bLvyDitBHlOT5mw2Q40ilNEa%0a1VAEETwRcICuIVSh7EHcmZz6qAgQiCT+GyqNg7Lx8th0iJAbtxSgwanz7pxhIJhzfBAHyFZ%0ao4J/q/6RyDB5g5fulwU4eV8tY/DfJ4q7SCUQR+b/mF/wAwqzmCSAy+LoTgs5ie2pHqATjQw%0apmIXT7q/SZwQ693TJNyMmq0qBFk7ZsMaoSrEZUx2GDg/NghXg8dk+ajKIEJGvqoCBLlZ/Fk%0a4YNA3mqXgEpABXIAdA1ZOpsuvyFTYHnke7BNCY0ihJiyPIgRPFwQCxErReZORzjJFgUCZBJ%0a/DYBGSOy8fLZcQJANuKwPk+X3TjCIT5UGIAIWCxEb4Oj4KDUrg/FLgM8cg9NFjEwseZKQ/w%0aBCkCZ1Ac+qCLgJrCyqXfDx/wAQEEj1YrIPAajNGOkEz4v/AMQrrkBx0H+7+r/i+OuicjULT%0axYm5tAE5D3S43LEENQ2u3Lyufoqxhjh7nzUxXAcn2U0mnIsDTwzTAP/AMLZwoDGFUWRJ6CO%0aCq7EA9JHDUeYBMDE9RRIENOj7aIqiQcJ9ndDZIOQUChFjA0dCcJEcG5e4/EXRHouH1QMiLE%0aCx0UFcYf/AIHh+KiESHlR5bPgxyBvNglQEpABVN5JwxPqoSSHGgjxTiev5KZqK4AnaHPBHg%0ant91qSGg5gqNCTCJm++mCcHFCJgcRzH+60cyIvmP8AZTgWUlO6YDDw8R7nksOsHHIPqrUIY%0aSNs/wCN/d0glJ4F2gULg+//AODx54Plv/3iyRrPNBPI8NTRCoPb/wA74xMdxVArwbTDyPDT%0aJYJj82eMB21o4B3REk4aKRlhJ4nj/gjMbH/ArRwHmP8Ask5Hv4qaJVD6f/wjEwvB5uggojA%0aL82PmEsE+aneA5aIgnD/xMNJdDuoMIH5vpfkqYUSg9v8AxIAQlnw0RJKmEKofTRjY4DzH/O%0a62Jj1XDwHL/wAQRILwef8AgwWWEnif+CqphR+SpohlD6amiVQ+qGLAsfb/AMQILrx/xEkAS%0a/BTJpEkf+jsO6T5/wCTQgmJa4eA5aIAaOn/ABQFcCilkeE/7CwgT2UZgF+bMWTzZPP/ACSY%0a7/5IZP8AyQ5//AkU8h4n/wDHJMTtEUEU5/64iXlHX/AEoD3eDTePdUOWgSgPf/O5MTHf/RU%0aXBKen/wDBJMUR0qwS0woj2f8A6cQMyY68N1GSQ7Z/AoCHioxB7T4iqMqhjtM+HKGFThgz3V%0aIkY4gP4oJEsA8DzZoMmcMf/LJRBoSBYwIKDGeY+aq5DSCeY7qCWDCBqmdWSLIBY4g8U2RYM%0aGvF64l/I/qwo+XtqFRA8EMrU7moHfMecopivSvlc5YN+rzTgUHDeRjmkhQqcbBi5SChAx2+%0a6gp0SH/V4pyOc7sSwpKTQyg0BSh6yt2HyaAYVMq6hx9UF8LpifPxe2zjZId0Nc/DA6ffdbl%0aSyYB1qa5UFQiW8NTXGOOvNdGmgIQ92cFUzmJNYwRRAgyH5q2ABOaq0BphKTPmKCYU4RXEpk%0ak7AhNTVNRxMwuXbNQyZpgAqV4bEE8TE4zOKtHtEzx3/VYuExDqR6sNRkFMJTPmkJHIGh4eK%0akbEjIb78/8AHKalMcD/ANsR8C8HwUGSAJWnpVQY9lES0EgsHrixsoHnePV9X5qNxAAzcvq/%0aNZMw0hefh6poJadwOJ+aucgn6VAmETJndlZrK/1v6/8AdkwUQ16suDAJrytGFUTlwUYSBYP%0aVg0LHGxQwQRGvaFEBl+W8zYEDzFQIAXTMlGdUH7ZgphSMzPE8V8ad15OK+ylcOCI/3/x0OF%0aXtYCgUZUAPK8U4G2wE1IQwh9qUTBwyKiMKg/69WArAY4Dx0qYBMJHp6ahMmJnqr6HBf9WCN%0aCjeH5pwnhh4fhocgAQBMfVZEZDI75yevNnUSQSA/dQAgOWOub2xmB34n1Tfec/Lx8U2j2F/%0aVjlSY+n1SoBQk6HzR8gpa/r/AKgCVGp9t9eAvo4ajwEj8/8AFCnTPKpYwCa5o4MhnV1/+lZ%0aWyI62JSw0Zf20ySUA8jxZmCwyxGUPcCBJGeWbvT8D/daCncCMmkslcDAfqzNWfBGTwJ02Pw%0aC4TyTw+rCMcf2UpGQBHre6EQBeWTr7q5CMyseHNJhMNDrJ3RoeCX29fNIpMMwuUYMCeD5NM%0ayEmRr4nhouRIjs/FkehhZRL45qLMS4br1PVREBBMnR81EMlIPE91QIJOH/pShgXLxzFgJGG%0aCZDv5qgVMRDjtsUpgodT7K5bhMpiPYUdBZIQ8fFfGQ6G/pXM11x54za0wGb9qES+P8t/Rfw%0a3IVBCEx/SoQYQ+X/thXk09zSTP3CefdIg8Ae+wogca/moWigT3pzeFhBirzNzSIya/vKaTa%0aCnzSwLAqTy9FMAtFkcZO5XYCRk42qAhMpzjNIIRCafTzUGIlCKUQnScXCfFnGg6eHcU48Oj%0aWhsFrrSCsgJJdX/AOqrlJn+yoCmA1aLxd+B0/r/AJBYBSBq8ZYSKMFIc4+q8hAj8hyVBBUA%0axzrSo4FNeK2WSdKVoVBDPs81bBgHlzPzWwEKh7mKoBqnMcQRRWLPQ5QwVGKTkoILHATlVMR%0aVzl5u/wDxTFwAz0NYk4R/F2PhYv8AnPVyecB8e65SUKoksitPKgEG5vqaRMOUjivPBGkj3F%0aO4VmJNgEDHH/VIXg6T5q8tCP0WaEUNPTS9ETLQso5qgwlBZo6UBHdgmMgnpqzEcyYZ9bSsl%0ac7HPPfrzXAjBcEP91YxOLzGUgCQAnvqpWCAeL682KFAQrmyIiXRix6ygSSSnhoWXf8A8Kcm%0ac+gqEWb+B2P+/q//ANL4CFkBv5oIEjlS+YmibJgETxTB4BEodfFxrkZHwrZcBqYsHigiRph%0a9texL1K1B5/LID4rmfcx/9CikFBANz5omi0qlMWFP3H+bzgYJcCDmuwpSOI+KDORgHXzViN%0aAkPAZZ4IHlpRUFJA8kHNQjYujmy5vKcr5bqFvVNzYN+9ocWBJ1L/z/AKZnSSmcWZWHtwPdS%0aqmRDUPEVXJEJGaJisRQRTKBEZiH91pIJhBDeUZSDY/0rUYXWRAdFYCZCHlHqzZgMhhPukPE%0aGEjH3tNGRg8q5fmkIUQh8FhPABV5roInsTSQBAhEtFJoG5vZQZwc38tkVKlDlf6uCMQJf0X%0alwOBJHxR8cB6FMmijjD4KQQBeCU3KgJOLjj6u0A69/qtyKg56sGZ95fmqtlq/6rzmbPQc3d%0arxD9NIhlIR6R190TFMEOR6sIRfB3/4q5miIqYhmhHJ6augieVz9FccI0B/utAcQk80AagEH%0armoBuRxXgU8FQwWEScMVpOIhBEnjKIhLbmfLYTPQQe/NKEdYJpyLA08M0wCuhC90AEBBSGB%0asihGNQBOsmhQXGVSmBKnmY/4prDDX0zU0CB2X/4BVOKBAjDKkBE4Qq30NWPB/wBUsxnx7qi%0aGrUglpYByYlJ4igJSQQDdrAZ0TweK8Kk0eSvdyQryOz1WQZ9UgH20/wBWGVW/Mhp8lTbBIA%0ajn1Q9hkBznn22UBAGmqBkDzB/+NhIfAeD5qTbsP9VBk8j4buCkBw+PzfY/CiJjQRC+x+FJS%0aUh//g5gJBLBPn/8EpIYYY6b2JiY7j/8Mkx5/wCiOlk8/wDQhKEsbeNqBII9n/J/4BKGGMoy%0aQjGNk82R4f8AiASC8HmP+qBLRBIyf9ksn/5oihFOTx/+z7FI4A8+VimEqOE5P1ZApJ5UJmB%0aPKe7FGKleTzNYhD9AnaBkjrwRvFhwRAOcDz6oAAdf8eLdB/pvXQIQgT8WUCIk8vNUGIJYZ5%0aLKxmGZL8xXoAmSYJ+6SIJI+n3U0MjAzqcTSqBQj3TOaLuc2jOSBdQFsB5IzW/y/wCWoWTDR%0ax4oyMn8QA1gQkCdH729FyDCOvdjIpcSxYm0OhGMKSQfi/2ulQdI78VKjyr+P+YGtmCTEKx8%0aQJruwqV2EqRElur1RQsDyitOYjldt/8ApK8IhA6rCLplcY9WEGAHy1GGJLufEUGEo491RJC%0aTjggvGkJpAB0CgCgKlGE6r1WUqYAHX20tUTCYbJZ8pjhA/j/9nWiGFCNMv4K4Q1ygY+Gcsk%0aGElgl9DVBEiEmPN54DhWVIFGBjuIpmZkRPQ9T/APgEAaCZaabGIC5VmcQdI5qqIBEczZ4oy%0aGkhF445qUoCCY44pgHp/wBUiAnMsWYABQmyjqxchwPrmpWloPBtYGYvqy0CYPunw5J/VkSK%0aWEoGPPxU9NISDnwvdBQNkQH7PdgogSner/g/8UR6QI7oRCQJPmqqcFk5xQUcnA4VbqFIxFs%0avFUmdfmhI7QfaVIsyYfqp0B4AMpowjEPN/wDkFdG7S5BZT2q5fRTwAFYI8Q0JJ5f5v7lSy8%0an80CYsyGA9RSJinL5O6kZYHKd1ITChrxWlnLmq/wA//s7wSxjS/wD0VAK/EIP4KJR7/lZE6%0aEJmd+KBzwBIpB9V3MiwIPX/AOBoAUiAuxyUDUI/mshOqiECWY+2KxWKAKO5x6qoLwgMscTl%0aK8ICGR9McUmUr2Q/msJpaTmMsLIQAPf1fiBP0VKGqECGsehCX72k8TDR+LMlIysGp5J6pHM%0aQ5JTzHVgEqcSR+ZsICKBTVcxTXQyEOnigSdyJynNiEsqgoolUHyLOQiGFVhtZA5+avAkBj4%0ao0BAoeVHLSJEBBBmZsoO0bWqEAEPn4/wCPWBY58UEBAgpVAL6Hjms1AiETKUC4BFhmicz7v%0aEgIsEMAg3MfHmngTy8vN9L90QiKB4kpQ4OGrC0xYceU/wD7OAQBPf8AyAkGGSfNQcSbBz/y%0aI/8AwoUQKcPj/gCAA6P+QeLB4oBxYsHj/kPH/ACAA+P+aYJ8/wD4eOP+gHBzUEhJP+Qf8gO%0aD/wDMAUALy+f+QTP/APIHFkg//CapIJywCdk0AgSTXqrBNckwnO5OqJDEJZ6uhYeJI/5CMd%0aSZrKISEcbJ2TgeppMiQQg9sUNCYPy/4MIPIeJoQkSCfM/8CaToR8/9hopcTQch+GhyAFz1S%0aK8Im/5RqaAnpoCQrBjSZhVwR/wJAgSXmP8AgvO4Xqa6RFwz5/8Awooic43/ABjSSQyTHcPq%0ajGI1I+KQBBU30xQRSYvy/wChC6Fn4qJIkI4/P/G0h4XhjxewJ5igIJIp8lZApDj2xcmWIR5%0af+AiJ0I+Wn/DZdE0T4iTZCCx5l/qmdBJKgiQcrErwRJBLz7oiBF90diYPysmkwmL17IP5pQ%0a4Fiej5p4wZBAndiAiYzd+q0ykJSE/n/wDBKFGJ4Wp8v8P+r7X4f9WOXkiYeb/jGyMOczn80%0aYeULPxVArgUZDIFn4phpBJ/zfrLAHK+qH+07Hw1QJaZdXkGPzT1wSL7KEnL1Ug0IknhqJoA%0alauFEdHmuFIARM58MUICJBPmf+IqCJ0pUIiS2SB8N/8AuFGa7xVwR/wqSHtii5+jaPaJDxz%0a8/wD4cO3I9T/wxAUiH1/+kokgLOHA4L650+L8f9cN6P5qQUkEJSCdN/NaFCBMTjQjEEuHNS%0aX2RANrIRJiEHOX/wCK1gykHA4nX83t8ImGYqARljQefTdIyQic5qHTJNTPZlJiJPOn9FYEM%0aDDsG0Z2khx88UvLWHPfzULEBl4y+xfsWQIEWUMfmyZBFZH8c058ajmGOr+u/i87RBjEGc2Z%0aSROyGSI/zc5RM65PnrKInISQrx7uqTaxiX4u4vAlK/e0Anclfc0ziUgd0JcvL4PX/wCA4OT%0aRAueCKRUYBII8/VYg0bHR2LQmxSI5ziN5micrCZlB5r5tOlJ+L4PwtAEpkSDEd/iynAIGHi%0agJAACeej5qRg4MMj5pAIkSnzfqi+ajc2D8if8ACTFwJ/pWTEAy+r7F+xaKEAr3M+2rWUARx%0aJ5sIef2RUzHZcZZOFBCsXxFSRQ5R48fNEMjZSIF6RpLDKMgqx3lRBUrU+eHbJ5KBZWaQEgh%0aeY8ZTIBkuL3QkUEjtB/7XdFHH5//AAPyBCTxt6ncAbz81TjRgf8At2gsAwe6gJbKjHgJ8Vw%0aZYB+efv8A4xJLO50eKMFARHqr2FP8BqMYCSOPzZ8hsZx6F3QUlXArIGGzx9WQSEJJJLriiN%0aAwSyNeZJwq4vCET4908YGTE091Rc5i5h/VAEA5Dwnijm8oFDP1zdqqgykwk8G0xDAuSMBVM%0a/h/lrKAp6sRXDd2Qn6imE+HJnrihAFYoWJQct/+RVwA0EKTiHgiJn+aXCsMGqwV8D/+BvkK%0aQg89Q18jOwoHw7QujgEtn7sCxPMs7931vyX1vyUVgC/J/wDopwTCcV2hCXxgctBDgz/qg+Q%0aPo1o5gDB46RWxBEtRR0eE1VKr5bSLCBi+0pIDcCkBFmLrl4f7qEXlP3ZGfJwPHzf8l5rzLI%0aScO2USCSTU2fjHKqePmtiQSATX3YGAInrKi49F5aWCjyG//OVLRqBoHfFYckSvgc2MpAhBM%0avXxSVgKygMpSYMBJ/FAF1H9rguQSXlapmAQl5msTckML8WFOrErYPRNIyqcAMvxYFbMOJSp%0aCAIyuteqHBAl5uNOiY9WQYXX/oXK6K7WkGKzL3Z6kMaROWlCVopyVIr4nxVSAJV5HqsAoSY%0a8HRZhb5Tp5+ajxMh815fO7hPD7P8AmDKJQVhA8zUkWyacc/8AKN2TB8yTeVTfdT8HFJSYPc%0ai//OVojRAQHL1XojFIErSkkEzPYZ9UGbyhKfSoWi6jvPVRyBAMG+rMEAjPt6ixqAA5Q2MMC%0asaFnQVw9v8AVliWIC/ouqQMvbiiUyE8kkUYoQBxxenjH0591Ag8v/ZhWDaMfRZwqTY677pW%0aVzUw35uuAQRkbtAkgHHzZEYU42fn/iEUEHPtaec6J4Oio5JHEemxkwP0VyDA0PteK4PHb8z%0aSZSkdbzUMIOoUBuFEMMsTjlgLcMnbjm/vfwqASCA5RLuaA4R/NJiV0Tqe9oRG29SZ2viIhE%0aHmfNFHIUjjNIaUyYyzwkMZcnzlhjAyiRPgz/8AAEZBDiQaFIiJBErTayGgFlTPIA1BAvPH/%0awCCDzRiGrR06MBMpaMQJpfW/L/u+t+X/dQAiMmv+/8A9GGOx3TAQH/4GtjGE6PNM4Fw0+Wo%0asOx8PmyJEOJ491MIqazFVwhCDqayB7IsQeeV5aqQwyfc2F0nT2fFbGAIHM+X4qsPEMkX6o6%0ayB7FkQHiAZmgYE8rP6Lt72YfigBBn/GCIdyxUgMKGVjqgihsRRHgGlQ9KoD6qcoAGoEIKNQ%0amZLpmkvrwfVAw0Afc07nDICZmwpKNL4Ewlo9UKhyiUR4AyfdJHjMSEbOkkQB0UZLgLyvP/A%0aENi6iithRAqwAa2KERCrDNBCRVJiJoF5WScJZrtr0MHwoy8fDH/AO1wHXVeWpMYQvusykap%0aOsSfXmoIUkTNAWgNZjaRSKa0JrSEY4Hpm9GkIHkpOSzvX+/+REXKZYqYzRYZWOqs7AjLEUH%0aUgCnB+LLJyzMEfizFQDEeWi0oQyOPRU2Ekoz9Xh4AjGPZxU5AIHrtrZSkm7vJWNBNB7jr7s%0aGEBR4OKIITBfidpl45I7W7FoAmahI6T7f/AD/oQMwr4P8AhAgkYcDzFAGSB1EfVRHgQ9nzQ%0aYmCDBTaFABmZohTQE7vlB8ChjD4w+8pgourt9VwV2CeIcMVD5Bdq90IgjUwvppBYP8AhLfz%0acKGw8D50T5sRAGXvanEQSFzPuyaIIWZgr/GBej/dnzE4RcRqZfCA+uEuFkEg0AMklLBLzVI%0aYIQ59+aBF3Ef0oSQdBFbKFuTG/wDz2s2JbBGAebNSlSvLY8Swfx/wmtCPt/5/3yqEPPlqEo%0achRamhYaKBpwDP/wDB8K4VDPLQhIPE/wDMBJI6NTDmUL1Nz6lJ9R/xSRLgj/s0APLf/uX/A%0aO5RUCcmeP8Anbsi+T/jOWDmKoEnKhz+SpqcgmTxTXEklUkwKeM/6Poki/DZ1SUoZ6gjy1QF%0aeDaIlh4mxU4lgnzV4EfChVoE/JYUEbBVxQ4DzFkyYfBEx/zio+WogIJY/wCAHACWqJzCZKA%0aeIOvPmgAjI8NgXE6voUZgFdyweKhAD7YsAAw1SGfFGFAhyzYNB5f+YnAXMFRAhwT3ZwJcFc%0aSCoDzVAV4Kalh4m77MofkoSsgo/J/+ykMhlBAx+aIQ3ojIrLBEwg9UJwSBXoiz01RKhKd1x%0ah5OHnmbD+gnTo/mn3gk6y/5kpNg/IWJbBK9/NO8ZhBM3xCJw5ja1AODBzFklYY8t4K2KJsA%0aQQl2ubUxIDngqQgFK8h/9qWAIBswHfVAyZEzHMUtQCpImfi8XMEYOuNscqyPIz1Tk3EApE/%0aVi397/VQJETVjPD7qUt5QtzAFA6q8kQF6I1sAIiGRhWBtml5nzVKSQKxMHvy2BzDcHZm2GT%0aAYdZ3WSg5Cc80lnsoyJoBPJ2B4ug6nR+amBDmkHFRmgXXZ81rqVJfE0kYjAEzlRyDOI2wLD%0aNWJn6mwMREoT1SQUo05+Nqe4YIiJh6qITBJ9sLtJwlRk6c4uusIIVR9FRcu0mPuthABdxPd%0aIf6CwIBrj5p6ihYffGWfHRjoUPMWTQvDuPjMqomAiBnmoG4P4Cq3ANPfm8ry37//AGUMg8A%0aF4OYKyTBVWYz3xcqVAPk4KfVYXgCgCy9DHb7Kx8EmOXPMzYyCkso8eIakMRxKvs/lVusBxD%0al0eahQAlAzZaxcMeDoqEmAlfy1yxl04A7qTWCfau/qws8DJ3YmhAsTAeLNZoHUj92AxFA4b%0andFIJKBrSYlB5RnXitfYBBK9fmqAkJI8T19Vp35nR4+adVgTpOLo6gnn2VtSImAZz3Zg6Av%0aE5dDxBeSKCH+GllCKicbuO1oQMBLzjToEgQieKokJwEcKEpPnbET/NBMn2iZqjhMnvovlUf%0a6G/pP4vF8v5vAGfk7U0oRiSmfF5FElHr1UI0SZYiPg3acHMkgzjispJRJE70ZRmEQHZ4adI%0aAkQlj5vz/D/SskVFJeYKi2zwOYLBphxpxDa9KFgk5tkSGcCP05sIgUwojogqb3shdwWAkjn%0auKhgBIvwUciORcL4K4XlJ/LP/7KIigYHzy1baK9XwFWtwQ6QzUIQqHMD1QIkCQKdtRAnZsv%0aM8TRhR9qn/JCzHIxTVxOsq0U0uT2qfGH0PbTAdkGevNU4UBKd+bqQEQrgPXujRp2va+aPOV%0awu/8AigVMl4HPH1WOKDJzkHry1QEhN9EWQRAknVWkiCeiPLYUQ6QYjr/2oCi4OfVjP8rytI%0aoQYGtjXgDmkMMOSZqDpQjwOVg0RErhSyggCvq4goc6HyfFEpW8ib+aWSEYyb6y/wD1aGtTh%0aPub/wDVqJZEodtcklYR9UoSgGQz1TjQqV5B8UBw8SoPmrSnc8cvi5r44OUSrZHe8FNEADLr%0aHjxRsntwfmhgGow3sulFBJJIzNK8BUmU/wB0xUhYeho6TRLg/wDa8sKOva3UooVeisTVGJc%0aKchFheg8FI4IeOgf3UiJK1zdBsBHVSpjw9P6u+TJXh8ViYTUyS4//AI9P/9k="/>
          <p:cNvSpPr>
            <a:spLocks noChangeAspect="1" noChangeArrowheads="1"/>
          </p:cNvSpPr>
          <p:nvPr/>
        </p:nvSpPr>
        <p:spPr bwMode="auto">
          <a:xfrm>
            <a:off x="7599660" y="-6485272"/>
            <a:ext cx="74895" cy="748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1279" tIns="40640" rIns="81279" bIns="40640" numCol="1" anchor="t" anchorCtr="0" compatLnSpc="1">
            <a:prstTxWarp prst="textNoShape">
              <a:avLst/>
            </a:prstTxWarp>
          </a:bodyPr>
          <a:lstStyle/>
          <a:p>
            <a:pPr defTabSz="812602"/>
            <a:endParaRPr lang="zh-CN" altLang="en-US" sz="3779">
              <a:solidFill>
                <a:prstClr val="white"/>
              </a:solidFill>
            </a:endParaRPr>
          </a:p>
        </p:txBody>
      </p:sp>
      <p:sp>
        <p:nvSpPr>
          <p:cNvPr id="41" name="TextBox 146"/>
          <p:cNvSpPr txBox="1"/>
          <p:nvPr/>
        </p:nvSpPr>
        <p:spPr>
          <a:xfrm>
            <a:off x="2004013" y="4981034"/>
            <a:ext cx="796725" cy="24404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ts val="1067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5" dirty="0">
                <a:latin typeface="微软雅黑" panose="020B0503020204020204" pitchFamily="34" charset="-122"/>
                <a:cs typeface="Arial Unicode MS" pitchFamily="34" charset="-122"/>
              </a:rPr>
              <a:t>2006</a:t>
            </a:r>
            <a:endParaRPr kumimoji="1" lang="zh-CN" altLang="en-US" sz="1505" dirty="0">
              <a:latin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2" name="TextBox 174"/>
          <p:cNvSpPr txBox="1"/>
          <p:nvPr/>
        </p:nvSpPr>
        <p:spPr>
          <a:xfrm>
            <a:off x="3432063" y="4944201"/>
            <a:ext cx="796725" cy="24404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ts val="1067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5" dirty="0">
                <a:latin typeface="微软雅黑" panose="020B0503020204020204" pitchFamily="34" charset="-122"/>
                <a:cs typeface="Arial Unicode MS" pitchFamily="34" charset="-122"/>
              </a:rPr>
              <a:t>2010</a:t>
            </a:r>
            <a:endParaRPr kumimoji="1" lang="zh-CN" altLang="en-US" sz="1505" dirty="0">
              <a:latin typeface="微软雅黑" panose="020B0503020204020204" pitchFamily="34" charset="-122"/>
              <a:cs typeface="Arial Unicode MS" pitchFamily="34" charset="-122"/>
            </a:endParaRPr>
          </a:p>
        </p:txBody>
      </p:sp>
      <p:cxnSp>
        <p:nvCxnSpPr>
          <p:cNvPr id="43" name="直接连接符 42"/>
          <p:cNvCxnSpPr>
            <a:cxnSpLocks/>
          </p:cNvCxnSpPr>
          <p:nvPr/>
        </p:nvCxnSpPr>
        <p:spPr>
          <a:xfrm>
            <a:off x="1841111" y="5869191"/>
            <a:ext cx="855896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45"/>
          <p:cNvSpPr txBox="1"/>
          <p:nvPr/>
        </p:nvSpPr>
        <p:spPr>
          <a:xfrm>
            <a:off x="4228788" y="4027021"/>
            <a:ext cx="1165610" cy="248466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ts val="1067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5" dirty="0">
                <a:latin typeface="微软雅黑" panose="020B0503020204020204" pitchFamily="34" charset="-122"/>
                <a:cs typeface="Arial Unicode MS" pitchFamily="34" charset="-122"/>
              </a:rPr>
              <a:t>2012</a:t>
            </a:r>
            <a:endParaRPr kumimoji="1" lang="zh-CN" altLang="en-US" sz="1505" dirty="0">
              <a:latin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5" name="TextBox 145"/>
          <p:cNvSpPr txBox="1"/>
          <p:nvPr/>
        </p:nvSpPr>
        <p:spPr>
          <a:xfrm>
            <a:off x="6665319" y="2622974"/>
            <a:ext cx="1058576" cy="24404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ts val="1067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5" dirty="0">
                <a:latin typeface="微软雅黑" panose="020B0503020204020204" pitchFamily="34" charset="-122"/>
                <a:cs typeface="Arial Unicode MS" pitchFamily="34" charset="-122"/>
              </a:rPr>
              <a:t>2016</a:t>
            </a:r>
            <a:endParaRPr kumimoji="1" lang="zh-CN" altLang="en-US" sz="1505" dirty="0">
              <a:latin typeface="微软雅黑" panose="020B0503020204020204" pitchFamily="34" charset="-122"/>
              <a:cs typeface="Arial Unicode MS" pitchFamily="34" charset="-122"/>
            </a:endParaRPr>
          </a:p>
        </p:txBody>
      </p:sp>
      <p:cxnSp>
        <p:nvCxnSpPr>
          <p:cNvPr id="46" name="直接连接符 45"/>
          <p:cNvCxnSpPr>
            <a:cxnSpLocks/>
          </p:cNvCxnSpPr>
          <p:nvPr/>
        </p:nvCxnSpPr>
        <p:spPr>
          <a:xfrm flipV="1">
            <a:off x="1841111" y="1608427"/>
            <a:ext cx="0" cy="426971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46"/>
          <p:cNvSpPr txBox="1"/>
          <p:nvPr/>
        </p:nvSpPr>
        <p:spPr>
          <a:xfrm>
            <a:off x="1921735" y="5828659"/>
            <a:ext cx="1529261" cy="56977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50" dirty="0">
                <a:latin typeface="微软雅黑" panose="020B0503020204020204" pitchFamily="34" charset="-122"/>
                <a:cs typeface="Arial Unicode MS" pitchFamily="34" charset="-122"/>
              </a:rPr>
              <a:t>Theoretical breakthrough</a:t>
            </a:r>
          </a:p>
        </p:txBody>
      </p:sp>
      <p:sp>
        <p:nvSpPr>
          <p:cNvPr id="48" name="TextBox 146"/>
          <p:cNvSpPr txBox="1"/>
          <p:nvPr/>
        </p:nvSpPr>
        <p:spPr>
          <a:xfrm>
            <a:off x="4018896" y="5828659"/>
            <a:ext cx="1408103" cy="56977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50" dirty="0">
                <a:latin typeface="微软雅黑" panose="020B0503020204020204" pitchFamily="34" charset="-122"/>
                <a:cs typeface="Arial Unicode MS" pitchFamily="34" charset="-122"/>
              </a:rPr>
              <a:t>Technological breakthrough</a:t>
            </a:r>
          </a:p>
        </p:txBody>
      </p:sp>
      <p:sp>
        <p:nvSpPr>
          <p:cNvPr id="49" name="TextBox 146"/>
          <p:cNvSpPr txBox="1"/>
          <p:nvPr/>
        </p:nvSpPr>
        <p:spPr>
          <a:xfrm>
            <a:off x="5994898" y="5953308"/>
            <a:ext cx="1440441" cy="32047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50" dirty="0">
                <a:latin typeface="微软雅黑" panose="020B0503020204020204" pitchFamily="34" charset="-122"/>
                <a:cs typeface="Arial Unicode MS" pitchFamily="34" charset="-122"/>
              </a:rPr>
              <a:t>widely used</a:t>
            </a:r>
          </a:p>
        </p:txBody>
      </p:sp>
      <p:sp>
        <p:nvSpPr>
          <p:cNvPr id="50" name="TextBox 146"/>
          <p:cNvSpPr txBox="1"/>
          <p:nvPr/>
        </p:nvSpPr>
        <p:spPr>
          <a:xfrm>
            <a:off x="9055065" y="5953308"/>
            <a:ext cx="1690185" cy="32047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50" dirty="0">
                <a:latin typeface="微软雅黑" panose="020B0503020204020204" pitchFamily="34" charset="-122"/>
                <a:cs typeface="Arial Unicode MS" pitchFamily="34" charset="-122"/>
              </a:rPr>
              <a:t>social influence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997060" y="5159304"/>
            <a:ext cx="2743155" cy="715581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pPr defTabSz="812602"/>
            <a:r>
              <a:rPr kumimoji="1" lang="en-US" altLang="zh-CN" sz="1350" dirty="0">
                <a:latin typeface="微软雅黑" panose="020B0503020204020204" pitchFamily="34" charset="-122"/>
              </a:rPr>
              <a:t>Hinton proposed the world first deep neural network algorithm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954962" y="3687852"/>
            <a:ext cx="2416204" cy="715581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pPr defTabSz="812602"/>
            <a:r>
              <a:rPr kumimoji="1" lang="en-US" altLang="zh-CN" sz="1350" dirty="0">
                <a:latin typeface="微软雅黑" panose="020B0503020204020204" pitchFamily="34" charset="-122"/>
              </a:rPr>
              <a:t>The first Deep learning framework </a:t>
            </a:r>
            <a:r>
              <a:rPr kumimoji="1" lang="en-US" altLang="zh-CN" sz="1350" dirty="0" err="1">
                <a:latin typeface="微软雅黑" panose="020B0503020204020204" pitchFamily="34" charset="-122"/>
              </a:rPr>
              <a:t>Theano</a:t>
            </a:r>
            <a:r>
              <a:rPr kumimoji="1" lang="en-US" altLang="zh-CN" sz="1350" dirty="0">
                <a:latin typeface="微软雅黑" panose="020B0503020204020204" pitchFamily="34" charset="-122"/>
              </a:rPr>
              <a:t> released</a:t>
            </a:r>
            <a:endParaRPr kumimoji="1" lang="zh-CN" altLang="en-US" sz="1350" dirty="0">
              <a:latin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94189" y="1449881"/>
            <a:ext cx="3770434" cy="13176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52391" indent="-152391" defTabSz="81260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en-US" altLang="zh-CN" sz="1350" dirty="0">
                <a:latin typeface="微软雅黑" panose="020B0503020204020204" pitchFamily="34" charset="-122"/>
              </a:rPr>
              <a:t>McKinsey research shows that deep learning can help 2/3 of corporate applications improve business performance, with an average growth of 62% in all industries.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151023" y="4453618"/>
            <a:ext cx="5774283" cy="1131079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pPr marL="152391" indent="-152391" defTabSz="812602">
              <a:buFont typeface="Arial" panose="020B0604020202020204" pitchFamily="34" charset="0"/>
              <a:buChar char="•"/>
            </a:pPr>
            <a:r>
              <a:rPr kumimoji="1" lang="en-US" altLang="zh-CN" sz="13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AlexNet</a:t>
            </a: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network won the ImageNet competition</a:t>
            </a:r>
          </a:p>
          <a:p>
            <a:pPr marL="152391" indent="-152391" defTabSz="812602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Hinton leveraged deep learning to make large-scale speech recognition progress with Microsoft Research</a:t>
            </a:r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2391" indent="-152391" defTabSz="812602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Baidu made her first attempt at using deep learning algorithms for speech recognition and OCR</a:t>
            </a:r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163831" y="2420394"/>
            <a:ext cx="3610758" cy="1134926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pPr defTabSz="812602"/>
            <a:r>
              <a:rPr kumimoji="1" lang="en-US" altLang="zh-CN" sz="1350" dirty="0">
                <a:latin typeface="微软雅黑" panose="020B0503020204020204" pitchFamily="34" charset="-122"/>
              </a:rPr>
              <a:t>Internet</a:t>
            </a:r>
            <a:r>
              <a:rPr kumimoji="1" lang="en-US" altLang="zh-CN" sz="1355" dirty="0">
                <a:latin typeface="微软雅黑" panose="020B0503020204020204" pitchFamily="34" charset="-122"/>
              </a:rPr>
              <a:t> giant started adopting large-scale deep learning techniques for their core business: e.g., Google, Baidu search and advertising; Facebook information flow</a:t>
            </a:r>
            <a:endParaRPr kumimoji="1" lang="zh-CN" altLang="en-US" sz="1355" dirty="0">
              <a:latin typeface="微软雅黑" panose="020B0503020204020204" pitchFamily="34" charset="-122"/>
            </a:endParaRPr>
          </a:p>
        </p:txBody>
      </p:sp>
      <p:sp>
        <p:nvSpPr>
          <p:cNvPr id="56" name="TextBox 145"/>
          <p:cNvSpPr txBox="1"/>
          <p:nvPr/>
        </p:nvSpPr>
        <p:spPr>
          <a:xfrm>
            <a:off x="5532494" y="3074652"/>
            <a:ext cx="796725" cy="24404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ts val="1067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5" dirty="0">
                <a:latin typeface="微软雅黑" panose="020B0503020204020204" pitchFamily="34" charset="-122"/>
                <a:cs typeface="Arial Unicode MS" pitchFamily="34" charset="-122"/>
              </a:rPr>
              <a:t>2015</a:t>
            </a:r>
            <a:endParaRPr kumimoji="1" lang="zh-CN" altLang="en-US" sz="1505" dirty="0">
              <a:latin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686137" y="3185666"/>
            <a:ext cx="3551877" cy="923330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pPr marL="152391" indent="-152391" defTabSz="812602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</a:rPr>
              <a:t>Baidu released her first deep learning framework for Machine Translation </a:t>
            </a:r>
          </a:p>
          <a:p>
            <a:pPr marL="152391" indent="-152391" defTabSz="812602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</a:rPr>
              <a:t>Google </a:t>
            </a:r>
            <a:r>
              <a:rPr kumimoji="1" lang="en-US" altLang="zh-CN" sz="1350" dirty="0" err="1">
                <a:latin typeface="微软雅黑" panose="020B0503020204020204" pitchFamily="34" charset="-122"/>
              </a:rPr>
              <a:t>Tensorflow</a:t>
            </a:r>
            <a:r>
              <a:rPr kumimoji="1" lang="en-US" altLang="zh-CN" sz="1350" dirty="0">
                <a:latin typeface="微软雅黑" panose="020B0503020204020204" pitchFamily="34" charset="-122"/>
              </a:rPr>
              <a:t> became open-sourced.</a:t>
            </a:r>
            <a:endParaRPr kumimoji="1" lang="zh-CN" altLang="en-US" sz="1350" dirty="0">
              <a:latin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085859" y="4115116"/>
            <a:ext cx="17204" cy="36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12602"/>
            <a:endParaRPr lang="zh-CN" altLang="en-US" sz="3779">
              <a:solidFill>
                <a:schemeClr val="tx1"/>
              </a:solidFill>
            </a:endParaRPr>
          </a:p>
        </p:txBody>
      </p:sp>
      <p:sp>
        <p:nvSpPr>
          <p:cNvPr id="59" name="TextBox 145"/>
          <p:cNvSpPr txBox="1"/>
          <p:nvPr/>
        </p:nvSpPr>
        <p:spPr>
          <a:xfrm>
            <a:off x="5641905" y="3806410"/>
            <a:ext cx="796725" cy="244041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812602" fontAlgn="base">
              <a:lnSpc>
                <a:spcPts val="1067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5" dirty="0">
                <a:latin typeface="微软雅黑" panose="020B0503020204020204" pitchFamily="34" charset="-122"/>
                <a:cs typeface="Arial Unicode MS" pitchFamily="34" charset="-122"/>
              </a:rPr>
              <a:t>2013</a:t>
            </a:r>
            <a:endParaRPr kumimoji="1" lang="zh-CN" altLang="en-US" sz="1505" dirty="0">
              <a:latin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25512" y="1839641"/>
            <a:ext cx="2255858" cy="369332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pPr defTabSz="812602"/>
            <a:r>
              <a:rPr kumimoji="1" lang="en-US" altLang="zh-CN" sz="1505" dirty="0" err="1">
                <a:latin typeface="微软雅黑" panose="020B0503020204020204" pitchFamily="34" charset="-122"/>
              </a:rPr>
              <a:t>AlphaGo</a:t>
            </a:r>
            <a:r>
              <a:rPr kumimoji="1" lang="en-US" altLang="zh-CN" sz="1505" dirty="0">
                <a:latin typeface="微软雅黑" panose="020B0503020204020204" pitchFamily="34" charset="-122"/>
              </a:rPr>
              <a:t> vs. </a:t>
            </a:r>
            <a:r>
              <a:rPr lang="en-US" dirty="0"/>
              <a:t>Lee </a:t>
            </a:r>
            <a:r>
              <a:rPr lang="en-US" dirty="0" err="1"/>
              <a:t>Sedol</a:t>
            </a:r>
            <a:endParaRPr kumimoji="1" lang="zh-CN" altLang="en-US" sz="1505" dirty="0">
              <a:latin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D25D3-D7F4-2C4A-8726-ED27CBD388BF}"/>
              </a:ext>
            </a:extLst>
          </p:cNvPr>
          <p:cNvSpPr/>
          <p:nvPr/>
        </p:nvSpPr>
        <p:spPr>
          <a:xfrm>
            <a:off x="604382" y="323812"/>
            <a:ext cx="9159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Deep Learning as Large-scale Industrial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245188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标题 1"/>
          <p:cNvSpPr>
            <a:spLocks noGrp="1"/>
          </p:cNvSpPr>
          <p:nvPr>
            <p:ph type="ctrTitle"/>
          </p:nvPr>
        </p:nvSpPr>
        <p:spPr>
          <a:xfrm>
            <a:off x="1111610" y="716278"/>
            <a:ext cx="9878030" cy="513258"/>
          </a:xfrm>
        </p:spPr>
        <p:txBody>
          <a:bodyPr>
            <a:noAutofit/>
          </a:bodyPr>
          <a:lstStyle/>
          <a:p>
            <a:pPr lvl="1" defTabSz="213404" hangingPunct="0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en-US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Evolution of the Deep Learning Framework</a:t>
            </a:r>
            <a:endParaRPr lang="zh-CN" altLang="en-US" sz="3150" b="1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</p:txBody>
      </p:sp>
      <p:sp>
        <p:nvSpPr>
          <p:cNvPr id="262" name="文本框 261"/>
          <p:cNvSpPr txBox="1"/>
          <p:nvPr/>
        </p:nvSpPr>
        <p:spPr>
          <a:xfrm>
            <a:off x="1336549" y="1356163"/>
            <a:ext cx="9700212" cy="10902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rgbClr val="14121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From the prestigious universities to industrial giants—The battle field move</a:t>
            </a:r>
            <a:r>
              <a:rPr kumimoji="1" lang="en-US" altLang="zh-Han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d</a:t>
            </a: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en-US" altLang="zh-CN" sz="15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Theano</a:t>
            </a: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(2010, U Montreal), </a:t>
            </a:r>
            <a:r>
              <a:rPr kumimoji="1" lang="en-US" altLang="zh-CN" sz="15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Caffe</a:t>
            </a: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(2013, Berkeley), </a:t>
            </a:r>
            <a:r>
              <a:rPr kumimoji="1" lang="en-US" altLang="zh-CN" sz="15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Tensorflow</a:t>
            </a: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(2015, Google), MXNET (2015, AWS support), </a:t>
            </a:r>
            <a:r>
              <a:rPr kumimoji="1" lang="en-US" altLang="zh-CN" sz="15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PaddlePaddle</a:t>
            </a: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(2016, Baidu), </a:t>
            </a:r>
            <a:r>
              <a:rPr kumimoji="1" lang="en-US" altLang="zh-CN" sz="15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PyTorch</a:t>
            </a:r>
            <a:r>
              <a:rPr kumimoji="1"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(2017) , Facebook), Caffe2 (2017, Facebook)</a:t>
            </a:r>
          </a:p>
        </p:txBody>
      </p:sp>
      <p:cxnSp>
        <p:nvCxnSpPr>
          <p:cNvPr id="263" name="直线箭头连接符 2">
            <a:extLst>
              <a:ext uri="{FF2B5EF4-FFF2-40B4-BE49-F238E27FC236}">
                <a16:creationId xmlns:a16="http://schemas.microsoft.com/office/drawing/2014/main" id="{858A14EF-B397-BB40-9CB5-EFF5C6827C3C}"/>
              </a:ext>
            </a:extLst>
          </p:cNvPr>
          <p:cNvCxnSpPr/>
          <p:nvPr/>
        </p:nvCxnSpPr>
        <p:spPr>
          <a:xfrm flipV="1">
            <a:off x="1570549" y="3918259"/>
            <a:ext cx="8960154" cy="34984"/>
          </a:xfrm>
          <a:prstGeom prst="straightConnector1">
            <a:avLst/>
          </a:prstGeom>
          <a:ln w="155575">
            <a:solidFill>
              <a:schemeClr val="tx2">
                <a:lumMod val="20000"/>
                <a:lumOff val="80000"/>
                <a:alpha val="7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4" name="图片 263">
            <a:extLst>
              <a:ext uri="{FF2B5EF4-FFF2-40B4-BE49-F238E27FC236}">
                <a16:creationId xmlns:a16="http://schemas.microsoft.com/office/drawing/2014/main" id="{EE72720E-6B67-3B48-9240-F3ED82C6F4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52" y="4287471"/>
            <a:ext cx="1166825" cy="655755"/>
          </a:xfrm>
          <a:prstGeom prst="rect">
            <a:avLst/>
          </a:prstGeom>
        </p:spPr>
      </p:pic>
      <p:sp>
        <p:nvSpPr>
          <p:cNvPr id="265" name="文本框 264">
            <a:extLst>
              <a:ext uri="{FF2B5EF4-FFF2-40B4-BE49-F238E27FC236}">
                <a16:creationId xmlns:a16="http://schemas.microsoft.com/office/drawing/2014/main" id="{F2C16AEB-528A-924C-BC1C-94E46D5166F7}"/>
              </a:ext>
            </a:extLst>
          </p:cNvPr>
          <p:cNvSpPr txBox="1"/>
          <p:nvPr/>
        </p:nvSpPr>
        <p:spPr>
          <a:xfrm>
            <a:off x="2073804" y="3571812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kumimoji="1"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6" name="直线连接符 27">
            <a:extLst>
              <a:ext uri="{FF2B5EF4-FFF2-40B4-BE49-F238E27FC236}">
                <a16:creationId xmlns:a16="http://schemas.microsoft.com/office/drawing/2014/main" id="{D90ED987-A482-A147-A8EA-5ADEBBEB6A1D}"/>
              </a:ext>
            </a:extLst>
          </p:cNvPr>
          <p:cNvCxnSpPr/>
          <p:nvPr/>
        </p:nvCxnSpPr>
        <p:spPr>
          <a:xfrm flipV="1">
            <a:off x="3436043" y="3545562"/>
            <a:ext cx="206892" cy="383559"/>
          </a:xfrm>
          <a:prstGeom prst="line">
            <a:avLst/>
          </a:prstGeom>
          <a:ln w="142875">
            <a:solidFill>
              <a:schemeClr val="bg1">
                <a:lumMod val="8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线连接符 45">
            <a:extLst>
              <a:ext uri="{FF2B5EF4-FFF2-40B4-BE49-F238E27FC236}">
                <a16:creationId xmlns:a16="http://schemas.microsoft.com/office/drawing/2014/main" id="{7E6E045B-DC18-B94D-9C09-AA8F1F22434C}"/>
              </a:ext>
            </a:extLst>
          </p:cNvPr>
          <p:cNvCxnSpPr>
            <a:cxnSpLocks/>
          </p:cNvCxnSpPr>
          <p:nvPr/>
        </p:nvCxnSpPr>
        <p:spPr>
          <a:xfrm>
            <a:off x="4607920" y="3925640"/>
            <a:ext cx="193120" cy="452940"/>
          </a:xfrm>
          <a:prstGeom prst="line">
            <a:avLst/>
          </a:prstGeom>
          <a:ln w="142875">
            <a:solidFill>
              <a:schemeClr val="bg1">
                <a:lumMod val="8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文本框 267">
            <a:extLst>
              <a:ext uri="{FF2B5EF4-FFF2-40B4-BE49-F238E27FC236}">
                <a16:creationId xmlns:a16="http://schemas.microsoft.com/office/drawing/2014/main" id="{D10B0B77-C96B-5542-8EEF-932AA9DC34EC}"/>
              </a:ext>
            </a:extLst>
          </p:cNvPr>
          <p:cNvSpPr txBox="1"/>
          <p:nvPr/>
        </p:nvSpPr>
        <p:spPr>
          <a:xfrm>
            <a:off x="4391971" y="3625798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kumimoji="1"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9" name="图片 268">
            <a:extLst>
              <a:ext uri="{FF2B5EF4-FFF2-40B4-BE49-F238E27FC236}">
                <a16:creationId xmlns:a16="http://schemas.microsoft.com/office/drawing/2014/main" id="{3864CA67-C122-4D48-95DD-20D56770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24" y="4275647"/>
            <a:ext cx="838200" cy="714375"/>
          </a:xfrm>
          <a:prstGeom prst="rect">
            <a:avLst/>
          </a:prstGeom>
        </p:spPr>
      </p:pic>
      <p:cxnSp>
        <p:nvCxnSpPr>
          <p:cNvPr id="270" name="直线连接符 54">
            <a:extLst>
              <a:ext uri="{FF2B5EF4-FFF2-40B4-BE49-F238E27FC236}">
                <a16:creationId xmlns:a16="http://schemas.microsoft.com/office/drawing/2014/main" id="{FCBEC679-DAA8-9E42-BC17-FC7947A294C6}"/>
              </a:ext>
            </a:extLst>
          </p:cNvPr>
          <p:cNvCxnSpPr/>
          <p:nvPr/>
        </p:nvCxnSpPr>
        <p:spPr>
          <a:xfrm flipV="1">
            <a:off x="6186655" y="3506600"/>
            <a:ext cx="206892" cy="383559"/>
          </a:xfrm>
          <a:prstGeom prst="line">
            <a:avLst/>
          </a:prstGeom>
          <a:ln w="142875">
            <a:solidFill>
              <a:schemeClr val="bg1">
                <a:lumMod val="8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文本框 270">
            <a:extLst>
              <a:ext uri="{FF2B5EF4-FFF2-40B4-BE49-F238E27FC236}">
                <a16:creationId xmlns:a16="http://schemas.microsoft.com/office/drawing/2014/main" id="{BBBC56A0-AB24-4E4E-88E5-67385EE28288}"/>
              </a:ext>
            </a:extLst>
          </p:cNvPr>
          <p:cNvSpPr txBox="1"/>
          <p:nvPr/>
        </p:nvSpPr>
        <p:spPr>
          <a:xfrm>
            <a:off x="5846395" y="4069766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kumimoji="1"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2" name="图片 271">
            <a:extLst>
              <a:ext uri="{FF2B5EF4-FFF2-40B4-BE49-F238E27FC236}">
                <a16:creationId xmlns:a16="http://schemas.microsoft.com/office/drawing/2014/main" id="{939DC1C9-EB43-5A44-88A6-DC89D7C28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23" y="3054091"/>
            <a:ext cx="1466865" cy="419104"/>
          </a:xfrm>
          <a:prstGeom prst="rect">
            <a:avLst/>
          </a:prstGeom>
        </p:spPr>
      </p:pic>
      <p:cxnSp>
        <p:nvCxnSpPr>
          <p:cNvPr id="273" name="直线连接符 64">
            <a:extLst>
              <a:ext uri="{FF2B5EF4-FFF2-40B4-BE49-F238E27FC236}">
                <a16:creationId xmlns:a16="http://schemas.microsoft.com/office/drawing/2014/main" id="{ADF4071A-A4BE-2F49-B8BD-C14FFDE8419C}"/>
              </a:ext>
            </a:extLst>
          </p:cNvPr>
          <p:cNvCxnSpPr>
            <a:cxnSpLocks/>
          </p:cNvCxnSpPr>
          <p:nvPr/>
        </p:nvCxnSpPr>
        <p:spPr>
          <a:xfrm>
            <a:off x="7210020" y="3898883"/>
            <a:ext cx="193120" cy="452940"/>
          </a:xfrm>
          <a:prstGeom prst="line">
            <a:avLst/>
          </a:prstGeom>
          <a:ln w="142875">
            <a:solidFill>
              <a:schemeClr val="bg1">
                <a:lumMod val="8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文本框 273">
            <a:extLst>
              <a:ext uri="{FF2B5EF4-FFF2-40B4-BE49-F238E27FC236}">
                <a16:creationId xmlns:a16="http://schemas.microsoft.com/office/drawing/2014/main" id="{AF0AC291-6EE8-7B41-9D6E-E833FFF93425}"/>
              </a:ext>
            </a:extLst>
          </p:cNvPr>
          <p:cNvSpPr txBox="1"/>
          <p:nvPr/>
        </p:nvSpPr>
        <p:spPr>
          <a:xfrm>
            <a:off x="7035112" y="3625798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kumimoji="1"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5" name="图片 274">
            <a:extLst>
              <a:ext uri="{FF2B5EF4-FFF2-40B4-BE49-F238E27FC236}">
                <a16:creationId xmlns:a16="http://schemas.microsoft.com/office/drawing/2014/main" id="{B60C5FD0-2DE1-3940-92B5-4CFEA1251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4367241"/>
            <a:ext cx="1035369" cy="543569"/>
          </a:xfrm>
          <a:prstGeom prst="rect">
            <a:avLst/>
          </a:prstGeom>
        </p:spPr>
      </p:pic>
      <p:pic>
        <p:nvPicPr>
          <p:cNvPr id="276" name="图片 275">
            <a:extLst>
              <a:ext uri="{FF2B5EF4-FFF2-40B4-BE49-F238E27FC236}">
                <a16:creationId xmlns:a16="http://schemas.microsoft.com/office/drawing/2014/main" id="{EC9144AB-77E6-924A-82E5-0ED037222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92" y="5037437"/>
            <a:ext cx="1045277" cy="281982"/>
          </a:xfrm>
          <a:prstGeom prst="rect">
            <a:avLst/>
          </a:prstGeom>
        </p:spPr>
      </p:pic>
      <p:pic>
        <p:nvPicPr>
          <p:cNvPr id="277" name="图片 276">
            <a:extLst>
              <a:ext uri="{FF2B5EF4-FFF2-40B4-BE49-F238E27FC236}">
                <a16:creationId xmlns:a16="http://schemas.microsoft.com/office/drawing/2014/main" id="{3881EBD9-1E2F-F145-A554-63ABB606F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75" y="4943226"/>
            <a:ext cx="889945" cy="304065"/>
          </a:xfrm>
          <a:prstGeom prst="rect">
            <a:avLst/>
          </a:prstGeom>
        </p:spPr>
      </p:pic>
      <p:cxnSp>
        <p:nvCxnSpPr>
          <p:cNvPr id="278" name="直线连接符 33">
            <a:extLst>
              <a:ext uri="{FF2B5EF4-FFF2-40B4-BE49-F238E27FC236}">
                <a16:creationId xmlns:a16="http://schemas.microsoft.com/office/drawing/2014/main" id="{131D5505-AF19-4C42-BD66-148129EF70D9}"/>
              </a:ext>
            </a:extLst>
          </p:cNvPr>
          <p:cNvCxnSpPr>
            <a:cxnSpLocks/>
          </p:cNvCxnSpPr>
          <p:nvPr/>
        </p:nvCxnSpPr>
        <p:spPr>
          <a:xfrm>
            <a:off x="2089632" y="3988287"/>
            <a:ext cx="193120" cy="452940"/>
          </a:xfrm>
          <a:prstGeom prst="line">
            <a:avLst/>
          </a:prstGeom>
          <a:ln w="142875">
            <a:solidFill>
              <a:schemeClr val="bg1">
                <a:lumMod val="8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9CE5789-C376-BA44-BBFC-562ED83E6135}"/>
              </a:ext>
            </a:extLst>
          </p:cNvPr>
          <p:cNvSpPr txBox="1"/>
          <p:nvPr/>
        </p:nvSpPr>
        <p:spPr>
          <a:xfrm>
            <a:off x="3209605" y="4060199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kumimoji="1"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0" name="图片 279">
            <a:extLst>
              <a:ext uri="{FF2B5EF4-FFF2-40B4-BE49-F238E27FC236}">
                <a16:creationId xmlns:a16="http://schemas.microsoft.com/office/drawing/2014/main" id="{19A97B04-9ADC-4348-82B2-0FAA6CB23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3" y="3191067"/>
            <a:ext cx="952500" cy="328613"/>
          </a:xfrm>
          <a:prstGeom prst="rect">
            <a:avLst/>
          </a:prstGeom>
        </p:spPr>
      </p:pic>
      <p:pic>
        <p:nvPicPr>
          <p:cNvPr id="281" name="Picture 22" descr="pasted-imag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12" y="3160281"/>
            <a:ext cx="1517819" cy="31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282" name="直线连接符 54">
            <a:extLst>
              <a:ext uri="{FF2B5EF4-FFF2-40B4-BE49-F238E27FC236}">
                <a16:creationId xmlns:a16="http://schemas.microsoft.com/office/drawing/2014/main" id="{FCBEC679-DAA8-9E42-BC17-FC7947A294C6}"/>
              </a:ext>
            </a:extLst>
          </p:cNvPr>
          <p:cNvCxnSpPr/>
          <p:nvPr/>
        </p:nvCxnSpPr>
        <p:spPr>
          <a:xfrm flipV="1">
            <a:off x="8765000" y="3508312"/>
            <a:ext cx="206892" cy="383559"/>
          </a:xfrm>
          <a:prstGeom prst="line">
            <a:avLst/>
          </a:prstGeom>
          <a:ln w="142875">
            <a:solidFill>
              <a:schemeClr val="bg1">
                <a:lumMod val="85000"/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AF0AC291-6EE8-7B41-9D6E-E833FFF93425}"/>
              </a:ext>
            </a:extLst>
          </p:cNvPr>
          <p:cNvSpPr txBox="1"/>
          <p:nvPr/>
        </p:nvSpPr>
        <p:spPr>
          <a:xfrm>
            <a:off x="8456451" y="4010190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kumimoji="1" lang="zh-CN" altLang="en-US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4" name="Picture 1" descr="C:\Users\ZHANGX~1\AppData\Local\Temp\BaiduHi\1260F337-CCC8-4D1F-B978-F851A51876B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229" y="5007036"/>
            <a:ext cx="1010841" cy="2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5" name="文本框 284">
            <a:extLst>
              <a:ext uri="{FF2B5EF4-FFF2-40B4-BE49-F238E27FC236}">
                <a16:creationId xmlns:a16="http://schemas.microsoft.com/office/drawing/2014/main" id="{AF0AC291-6EE8-7B41-9D6E-E833FFF93425}"/>
              </a:ext>
            </a:extLst>
          </p:cNvPr>
          <p:cNvSpPr txBox="1"/>
          <p:nvPr/>
        </p:nvSpPr>
        <p:spPr>
          <a:xfrm>
            <a:off x="9019844" y="3408778"/>
            <a:ext cx="9180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AutoDL</a:t>
            </a:r>
            <a:endParaRPr kumimoji="1"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6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线.png" descr="线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79" y="1396900"/>
            <a:ext cx="12122237" cy="584923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百度深度学习的发展历程"/>
          <p:cNvSpPr txBox="1"/>
          <p:nvPr/>
        </p:nvSpPr>
        <p:spPr>
          <a:xfrm>
            <a:off x="2264223" y="781446"/>
            <a:ext cx="8254092" cy="49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18" tIns="6018" rIns="6018" bIns="6018">
            <a:sp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The Development of </a:t>
            </a:r>
            <a:r>
              <a:rPr lang="en-US" sz="3150" b="1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Baidu's</a:t>
            </a:r>
            <a:r>
              <a:rPr lang="en-US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 Deep Learning</a:t>
            </a:r>
            <a:endParaRPr sz="3150" b="1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148" name="将 DNN 应用于语音识别、OCR"/>
          <p:cNvSpPr txBox="1"/>
          <p:nvPr/>
        </p:nvSpPr>
        <p:spPr>
          <a:xfrm>
            <a:off x="1912293" y="3560206"/>
            <a:ext cx="1863605" cy="572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/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Extent deep learning to speech recognition, OCR, etc.</a:t>
            </a:r>
            <a:endParaRPr sz="120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</p:txBody>
      </p:sp>
      <p:sp>
        <p:nvSpPr>
          <p:cNvPr id="149" name="建设大规模机器学习基础设施、模型、工具与实验平台"/>
          <p:cNvSpPr txBox="1"/>
          <p:nvPr/>
        </p:nvSpPr>
        <p:spPr>
          <a:xfrm>
            <a:off x="208943" y="3854914"/>
            <a:ext cx="1938762" cy="1126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>
            <a:lvl1pPr marL="228600" indent="-228600" algn="l" defTabSz="914400">
              <a:spcBef>
                <a:spcPts val="200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sz="1200" spc="120" dirty="0">
                <a:latin typeface="Songti TC" panose="02010600040101010101" pitchFamily="2" charset="-120"/>
                <a:ea typeface="Songti TC" panose="02010600040101010101" pitchFamily="2" charset="-120"/>
              </a:rPr>
              <a:t>Built large-scale machine learning infrastructures, models, tools and experimental platforms</a:t>
            </a:r>
            <a:endParaRPr sz="1200" spc="12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50" name="搜索、凤巢 CTR预估业内率先上线DNN 模型"/>
          <p:cNvSpPr txBox="1"/>
          <p:nvPr/>
        </p:nvSpPr>
        <p:spPr>
          <a:xfrm>
            <a:off x="3643257" y="3195797"/>
            <a:ext cx="1661681" cy="75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/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DNN models released for Baidu Search, and </a:t>
            </a:r>
            <a:r>
              <a:rPr lang="en-US" altLang="zh-CN" sz="1200" spc="120" dirty="0" err="1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Fengchao</a:t>
            </a: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 CTR</a:t>
            </a:r>
            <a:endParaRPr sz="120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</p:txBody>
      </p:sp>
      <p:sp>
        <p:nvSpPr>
          <p:cNvPr id="151" name="全球首个 NMT 在线翻译引擎…"/>
          <p:cNvSpPr txBox="1"/>
          <p:nvPr/>
        </p:nvSpPr>
        <p:spPr>
          <a:xfrm>
            <a:off x="5281133" y="2513689"/>
            <a:ext cx="1969971" cy="207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/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Released the world's first NMT online translation engine</a:t>
            </a:r>
          </a:p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Released Innovative acoustic model based on LSTM-CTC</a:t>
            </a:r>
          </a:p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Released Innovative general deep learning framework for NLP tasks</a:t>
            </a:r>
            <a:endParaRPr sz="120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</p:txBody>
      </p:sp>
      <p:sp>
        <p:nvSpPr>
          <p:cNvPr id="152" name="开源自研的深度学习框架PaddlePaddle"/>
          <p:cNvSpPr txBox="1"/>
          <p:nvPr/>
        </p:nvSpPr>
        <p:spPr>
          <a:xfrm>
            <a:off x="7251104" y="2458244"/>
            <a:ext cx="1627328" cy="75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/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1200" spc="120" dirty="0" err="1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PaddlePaddle</a:t>
            </a:r>
            <a:r>
              <a:rPr lang="en-US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-</a:t>
            </a:r>
            <a:r>
              <a:rPr lang="en-US" altLang="zh-Hans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-The Baidu Flagship Deep Learning Platform</a:t>
            </a:r>
            <a:endParaRPr sz="120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</p:txBody>
      </p:sp>
      <p:sp>
        <p:nvSpPr>
          <p:cNvPr id="153" name="信息流推荐系统使用深度学习…"/>
          <p:cNvSpPr txBox="1"/>
          <p:nvPr/>
        </p:nvSpPr>
        <p:spPr>
          <a:xfrm>
            <a:off x="8746656" y="1950238"/>
            <a:ext cx="1575159" cy="167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/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Hans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Extent</a:t>
            </a:r>
            <a:r>
              <a:rPr lang="zh-Hans" altLang="en-US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 </a:t>
            </a:r>
            <a:r>
              <a:rPr lang="en-US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deep learning to recommendation system </a:t>
            </a:r>
          </a:p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Released </a:t>
            </a:r>
            <a:r>
              <a:rPr lang="en-US" altLang="zh-CN" sz="1200" spc="120" dirty="0" err="1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PaddlePaddle</a:t>
            </a: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 Fluid</a:t>
            </a:r>
            <a:endParaRPr sz="120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</p:txBody>
      </p:sp>
      <p:sp>
        <p:nvSpPr>
          <p:cNvPr id="154" name="视觉模型在多项国际评测中夺冠…"/>
          <p:cNvSpPr txBox="1"/>
          <p:nvPr/>
        </p:nvSpPr>
        <p:spPr>
          <a:xfrm>
            <a:off x="10393361" y="1797555"/>
            <a:ext cx="1700622" cy="1413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39" tIns="9139" rIns="9139" bIns="9139" anchor="ctr">
            <a:spAutoFit/>
          </a:bodyPr>
          <a:lstStyle/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Won multiple international Deep learning contests, including MSMARCO </a:t>
            </a:r>
          </a:p>
          <a:p>
            <a:pPr marL="85725" indent="-85725" defTabSz="342900">
              <a:spcBef>
                <a:spcPts val="750"/>
              </a:spcBef>
              <a:buSzPct val="100000"/>
              <a:buFont typeface="Arial"/>
              <a:buChar char="•"/>
              <a:defRPr sz="3200" spc="32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Release </a:t>
            </a:r>
            <a:r>
              <a:rPr lang="en-US" altLang="zh-CN" sz="1200" spc="120" dirty="0" err="1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PaddlePaddle</a:t>
            </a:r>
            <a:r>
              <a:rPr lang="en-US" altLang="zh-CN" sz="1200" spc="120" dirty="0">
                <a:solidFill>
                  <a:srgbClr val="FFFFFF"/>
                </a:solidFill>
                <a:latin typeface="Songti TC" panose="02010600040101010101" pitchFamily="2" charset="-120"/>
                <a:ea typeface="Songti TC" panose="02010600040101010101" pitchFamily="2" charset="-120"/>
                <a:cs typeface="PingFang SC Regular"/>
                <a:sym typeface="PingFang SC Regular"/>
              </a:rPr>
              <a:t> 3.0</a:t>
            </a:r>
            <a:endParaRPr sz="1200" spc="120" dirty="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  <a:cs typeface="PingFang SC Regular"/>
              <a:sym typeface="PingFang SC Regular"/>
            </a:endParaRPr>
          </a:p>
        </p:txBody>
      </p:sp>
      <p:sp>
        <p:nvSpPr>
          <p:cNvPr id="155" name="2008"/>
          <p:cNvSpPr txBox="1"/>
          <p:nvPr/>
        </p:nvSpPr>
        <p:spPr>
          <a:xfrm>
            <a:off x="906140" y="5608275"/>
            <a:ext cx="445807" cy="32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800">
                <a:latin typeface="Songti TC" panose="02010600040101010101" pitchFamily="2" charset="-120"/>
                <a:ea typeface="Songti TC" panose="02010600040101010101" pitchFamily="2" charset="-120"/>
              </a:rPr>
              <a:t>2008</a:t>
            </a:r>
          </a:p>
        </p:txBody>
      </p:sp>
      <p:sp>
        <p:nvSpPr>
          <p:cNvPr id="156" name="2012"/>
          <p:cNvSpPr txBox="1"/>
          <p:nvPr/>
        </p:nvSpPr>
        <p:spPr>
          <a:xfrm>
            <a:off x="2685510" y="5589996"/>
            <a:ext cx="445807" cy="32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800">
                <a:latin typeface="Songti TC" panose="02010600040101010101" pitchFamily="2" charset="-120"/>
                <a:ea typeface="Songti TC" panose="02010600040101010101" pitchFamily="2" charset="-120"/>
              </a:rPr>
              <a:t>2012</a:t>
            </a:r>
          </a:p>
        </p:txBody>
      </p:sp>
      <p:sp>
        <p:nvSpPr>
          <p:cNvPr id="157" name="2013"/>
          <p:cNvSpPr txBox="1"/>
          <p:nvPr/>
        </p:nvSpPr>
        <p:spPr>
          <a:xfrm>
            <a:off x="4318933" y="5462044"/>
            <a:ext cx="445807" cy="32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800" dirty="0">
                <a:latin typeface="Songti TC" panose="02010600040101010101" pitchFamily="2" charset="-120"/>
                <a:ea typeface="Songti TC" panose="02010600040101010101" pitchFamily="2" charset="-120"/>
              </a:rPr>
              <a:t>2013</a:t>
            </a:r>
          </a:p>
        </p:txBody>
      </p:sp>
      <p:sp>
        <p:nvSpPr>
          <p:cNvPr id="158" name="2015"/>
          <p:cNvSpPr txBox="1"/>
          <p:nvPr/>
        </p:nvSpPr>
        <p:spPr>
          <a:xfrm>
            <a:off x="5982761" y="5288395"/>
            <a:ext cx="445807" cy="32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800">
                <a:latin typeface="Songti TC" panose="02010600040101010101" pitchFamily="2" charset="-120"/>
                <a:ea typeface="Songti TC" panose="02010600040101010101" pitchFamily="2" charset="-120"/>
              </a:rPr>
              <a:t>2015</a:t>
            </a:r>
          </a:p>
        </p:txBody>
      </p:sp>
      <p:sp>
        <p:nvSpPr>
          <p:cNvPr id="159" name="2016"/>
          <p:cNvSpPr txBox="1"/>
          <p:nvPr/>
        </p:nvSpPr>
        <p:spPr>
          <a:xfrm>
            <a:off x="7647126" y="5059909"/>
            <a:ext cx="394511" cy="29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00">
                <a:latin typeface="Songti TC" panose="02010600040101010101" pitchFamily="2" charset="-120"/>
                <a:ea typeface="Songti TC" panose="02010600040101010101" pitchFamily="2" charset="-120"/>
              </a:rPr>
              <a:t>2016</a:t>
            </a:r>
          </a:p>
        </p:txBody>
      </p:sp>
      <p:sp>
        <p:nvSpPr>
          <p:cNvPr id="160" name="2017"/>
          <p:cNvSpPr txBox="1"/>
          <p:nvPr/>
        </p:nvSpPr>
        <p:spPr>
          <a:xfrm>
            <a:off x="9222654" y="4740029"/>
            <a:ext cx="394511" cy="29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00">
                <a:latin typeface="Songti TC" panose="02010600040101010101" pitchFamily="2" charset="-120"/>
                <a:ea typeface="Songti TC" panose="02010600040101010101" pitchFamily="2" charset="-120"/>
              </a:rPr>
              <a:t>2017</a:t>
            </a:r>
          </a:p>
        </p:txBody>
      </p:sp>
      <p:sp>
        <p:nvSpPr>
          <p:cNvPr id="161" name="2018"/>
          <p:cNvSpPr txBox="1"/>
          <p:nvPr/>
        </p:nvSpPr>
        <p:spPr>
          <a:xfrm>
            <a:off x="10860576" y="4283058"/>
            <a:ext cx="394511" cy="29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848" tIns="4848" rIns="4848" bIns="4848">
            <a:spAutoFit/>
          </a:bodyPr>
          <a:lstStyle>
            <a:lvl1pPr defTabSz="977544">
              <a:lnSpc>
                <a:spcPct val="120000"/>
              </a:lnSpc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00">
                <a:latin typeface="Songti TC" panose="02010600040101010101" pitchFamily="2" charset="-120"/>
                <a:ea typeface="Songti TC" panose="02010600040101010101" pitchFamily="2" charset="-120"/>
              </a:rPr>
              <a:t>2018</a:t>
            </a:r>
          </a:p>
        </p:txBody>
      </p:sp>
      <p:sp>
        <p:nvSpPr>
          <p:cNvPr id="162" name="圆形"/>
          <p:cNvSpPr/>
          <p:nvPr/>
        </p:nvSpPr>
        <p:spPr>
          <a:xfrm>
            <a:off x="1109993" y="5280188"/>
            <a:ext cx="109674" cy="109674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3" name="圆形"/>
          <p:cNvSpPr/>
          <p:nvPr/>
        </p:nvSpPr>
        <p:spPr>
          <a:xfrm>
            <a:off x="2869333" y="5211642"/>
            <a:ext cx="109674" cy="109674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4" name="圆形"/>
          <p:cNvSpPr/>
          <p:nvPr/>
        </p:nvSpPr>
        <p:spPr>
          <a:xfrm>
            <a:off x="4501936" y="5096067"/>
            <a:ext cx="109674" cy="109674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5" name="圆形"/>
          <p:cNvSpPr/>
          <p:nvPr/>
        </p:nvSpPr>
        <p:spPr>
          <a:xfrm>
            <a:off x="6165764" y="4914548"/>
            <a:ext cx="109674" cy="109674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6" name="圆形"/>
          <p:cNvSpPr/>
          <p:nvPr/>
        </p:nvSpPr>
        <p:spPr>
          <a:xfrm>
            <a:off x="7808783" y="4662024"/>
            <a:ext cx="109674" cy="109674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7" name="圆形"/>
          <p:cNvSpPr/>
          <p:nvPr/>
        </p:nvSpPr>
        <p:spPr>
          <a:xfrm>
            <a:off x="9379199" y="4321518"/>
            <a:ext cx="109674" cy="109674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8" name="圆形"/>
          <p:cNvSpPr/>
          <p:nvPr/>
        </p:nvSpPr>
        <p:spPr>
          <a:xfrm>
            <a:off x="11022232" y="3826569"/>
            <a:ext cx="109674" cy="109673"/>
          </a:xfrm>
          <a:prstGeom prst="ellipse">
            <a:avLst/>
          </a:prstGeom>
          <a:solidFill>
            <a:srgbClr val="F0C077"/>
          </a:solidFill>
          <a:ln w="88900">
            <a:solidFill>
              <a:srgbClr val="151414"/>
            </a:solidFill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6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9" name="矩形"/>
          <p:cNvSpPr/>
          <p:nvPr/>
        </p:nvSpPr>
        <p:spPr>
          <a:xfrm>
            <a:off x="1151794" y="4797426"/>
            <a:ext cx="26072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70" name="矩形"/>
          <p:cNvSpPr/>
          <p:nvPr/>
        </p:nvSpPr>
        <p:spPr>
          <a:xfrm>
            <a:off x="2911134" y="4728880"/>
            <a:ext cx="26073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71" name="矩形"/>
          <p:cNvSpPr/>
          <p:nvPr/>
        </p:nvSpPr>
        <p:spPr>
          <a:xfrm>
            <a:off x="4542522" y="4619207"/>
            <a:ext cx="26072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72" name="矩形"/>
          <p:cNvSpPr/>
          <p:nvPr/>
        </p:nvSpPr>
        <p:spPr>
          <a:xfrm>
            <a:off x="6205898" y="4440988"/>
            <a:ext cx="26073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73" name="矩形"/>
          <p:cNvSpPr/>
          <p:nvPr/>
        </p:nvSpPr>
        <p:spPr>
          <a:xfrm>
            <a:off x="9421000" y="3846925"/>
            <a:ext cx="26073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6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74" name="矩形"/>
          <p:cNvSpPr/>
          <p:nvPr/>
        </p:nvSpPr>
        <p:spPr>
          <a:xfrm>
            <a:off x="11064032" y="3353396"/>
            <a:ext cx="26072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6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75" name="矩形"/>
          <p:cNvSpPr/>
          <p:nvPr/>
        </p:nvSpPr>
        <p:spPr>
          <a:xfrm>
            <a:off x="7850996" y="4189654"/>
            <a:ext cx="26073" cy="456972"/>
          </a:xfrm>
          <a:prstGeom prst="rect">
            <a:avLst/>
          </a:prstGeom>
          <a:gradFill>
            <a:gsLst>
              <a:gs pos="0">
                <a:srgbClr val="101010">
                  <a:alpha val="30000"/>
                </a:srgbClr>
              </a:gs>
              <a:gs pos="100000">
                <a:srgbClr val="FFFFFF">
                  <a:alpha val="3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664" tIns="21664" rIns="21664" bIns="21664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1400">
              <a:solidFill>
                <a:srgbClr val="FFFFFF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圆角矩形"/>
          <p:cNvSpPr/>
          <p:nvPr/>
        </p:nvSpPr>
        <p:spPr>
          <a:xfrm>
            <a:off x="949596" y="2111656"/>
            <a:ext cx="7868359" cy="1370915"/>
          </a:xfrm>
          <a:prstGeom prst="roundRect">
            <a:avLst>
              <a:gd name="adj" fmla="val 2084"/>
            </a:avLst>
          </a:prstGeom>
          <a:solidFill>
            <a:srgbClr val="3D3A3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4748">
              <a:defRPr sz="4400">
                <a:solidFill>
                  <a:srgbClr val="FFFFFF"/>
                </a:solidFill>
              </a:defRPr>
            </a:pPr>
            <a:endParaRPr sz="1650">
              <a:solidFill>
                <a:srgbClr val="FFFFFF"/>
              </a:solidFill>
            </a:endParaRPr>
          </a:p>
        </p:txBody>
      </p:sp>
      <p:sp>
        <p:nvSpPr>
          <p:cNvPr id="187" name="服务平台"/>
          <p:cNvSpPr/>
          <p:nvPr/>
        </p:nvSpPr>
        <p:spPr>
          <a:xfrm>
            <a:off x="3775340" y="2100490"/>
            <a:ext cx="2171543" cy="410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825500">
              <a:defRPr sz="4400">
                <a:solidFill>
                  <a:srgbClr val="EEBD54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650" dirty="0"/>
              <a:t>Service Platform</a:t>
            </a:r>
            <a:endParaRPr sz="1650" dirty="0"/>
          </a:p>
        </p:txBody>
      </p:sp>
      <p:sp>
        <p:nvSpPr>
          <p:cNvPr id="188" name="矩形"/>
          <p:cNvSpPr/>
          <p:nvPr/>
        </p:nvSpPr>
        <p:spPr>
          <a:xfrm>
            <a:off x="1120082" y="2584881"/>
            <a:ext cx="243954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矩形"/>
          <p:cNvSpPr/>
          <p:nvPr/>
        </p:nvSpPr>
        <p:spPr>
          <a:xfrm>
            <a:off x="3632884" y="2584881"/>
            <a:ext cx="243954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矩形"/>
          <p:cNvSpPr/>
          <p:nvPr/>
        </p:nvSpPr>
        <p:spPr>
          <a:xfrm>
            <a:off x="6139042" y="2584881"/>
            <a:ext cx="243954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Easy DL"/>
          <p:cNvSpPr/>
          <p:nvPr/>
        </p:nvSpPr>
        <p:spPr>
          <a:xfrm>
            <a:off x="1416784" y="2689972"/>
            <a:ext cx="1859432" cy="3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50" dirty="0" err="1"/>
              <a:t>EasyDL</a:t>
            </a:r>
            <a:endParaRPr sz="1650" dirty="0"/>
          </a:p>
        </p:txBody>
      </p:sp>
      <p:sp>
        <p:nvSpPr>
          <p:cNvPr id="192" name="AI Studio"/>
          <p:cNvSpPr txBox="1"/>
          <p:nvPr/>
        </p:nvSpPr>
        <p:spPr>
          <a:xfrm>
            <a:off x="3899242" y="2745592"/>
            <a:ext cx="1859432" cy="3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50" dirty="0"/>
              <a:t>AI Studio</a:t>
            </a:r>
          </a:p>
        </p:txBody>
      </p:sp>
      <p:sp>
        <p:nvSpPr>
          <p:cNvPr id="193" name="Auto DL"/>
          <p:cNvSpPr txBox="1"/>
          <p:nvPr/>
        </p:nvSpPr>
        <p:spPr>
          <a:xfrm>
            <a:off x="6389586" y="2742795"/>
            <a:ext cx="1859432" cy="3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50" dirty="0" err="1"/>
              <a:t>AutoDL</a:t>
            </a:r>
            <a:endParaRPr sz="1650" dirty="0"/>
          </a:p>
        </p:txBody>
      </p:sp>
      <p:sp>
        <p:nvSpPr>
          <p:cNvPr id="197" name="圆角矩形"/>
          <p:cNvSpPr/>
          <p:nvPr/>
        </p:nvSpPr>
        <p:spPr>
          <a:xfrm>
            <a:off x="926932" y="3541964"/>
            <a:ext cx="7868359" cy="2193464"/>
          </a:xfrm>
          <a:prstGeom prst="roundRect">
            <a:avLst>
              <a:gd name="adj" fmla="val 1303"/>
            </a:avLst>
          </a:prstGeom>
          <a:solidFill>
            <a:srgbClr val="3D3A3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4748">
              <a:defRPr sz="4400">
                <a:solidFill>
                  <a:srgbClr val="FFFFFF"/>
                </a:solidFill>
              </a:defRPr>
            </a:pPr>
            <a:endParaRPr sz="1650">
              <a:solidFill>
                <a:srgbClr val="FFFFFF"/>
              </a:solidFill>
            </a:endParaRPr>
          </a:p>
        </p:txBody>
      </p:sp>
      <p:sp>
        <p:nvSpPr>
          <p:cNvPr id="198" name="核心框架"/>
          <p:cNvSpPr/>
          <p:nvPr/>
        </p:nvSpPr>
        <p:spPr>
          <a:xfrm>
            <a:off x="3775340" y="3633359"/>
            <a:ext cx="2171543" cy="410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825500">
              <a:defRPr sz="4400">
                <a:solidFill>
                  <a:srgbClr val="EEBD54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650" dirty="0"/>
              <a:t>Core Framework</a:t>
            </a:r>
            <a:endParaRPr sz="1650" dirty="0"/>
          </a:p>
        </p:txBody>
      </p:sp>
      <p:sp>
        <p:nvSpPr>
          <p:cNvPr id="199" name="矩形"/>
          <p:cNvSpPr/>
          <p:nvPr/>
        </p:nvSpPr>
        <p:spPr>
          <a:xfrm>
            <a:off x="1126726" y="4090331"/>
            <a:ext cx="243954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矩形"/>
          <p:cNvSpPr/>
          <p:nvPr/>
        </p:nvSpPr>
        <p:spPr>
          <a:xfrm>
            <a:off x="3632884" y="4090331"/>
            <a:ext cx="243954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矩形"/>
          <p:cNvSpPr/>
          <p:nvPr/>
        </p:nvSpPr>
        <p:spPr>
          <a:xfrm>
            <a:off x="6139042" y="4090331"/>
            <a:ext cx="243954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PaddleRec…"/>
          <p:cNvSpPr/>
          <p:nvPr/>
        </p:nvSpPr>
        <p:spPr>
          <a:xfrm>
            <a:off x="1416784" y="4090331"/>
            <a:ext cx="1859432" cy="6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/>
          <a:p>
            <a:pPr defTabSz="17145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650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PaddleRec</a:t>
            </a:r>
            <a:endParaRPr sz="1650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3" name="矩形"/>
          <p:cNvSpPr/>
          <p:nvPr/>
        </p:nvSpPr>
        <p:spPr>
          <a:xfrm>
            <a:off x="1126727" y="4876322"/>
            <a:ext cx="7451862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PaddleCV…"/>
          <p:cNvSpPr/>
          <p:nvPr/>
        </p:nvSpPr>
        <p:spPr>
          <a:xfrm>
            <a:off x="3922942" y="4090331"/>
            <a:ext cx="1859432" cy="6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/>
          <a:p>
            <a:pPr defTabSz="17145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650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PaddleCV</a:t>
            </a:r>
            <a:endParaRPr sz="1650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5" name="PaddleNLP…"/>
          <p:cNvSpPr/>
          <p:nvPr/>
        </p:nvSpPr>
        <p:spPr>
          <a:xfrm>
            <a:off x="6429099" y="4090331"/>
            <a:ext cx="1859432" cy="6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/>
          <a:p>
            <a:pPr defTabSz="17145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650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PaddleNLP</a:t>
            </a:r>
            <a:endParaRPr sz="1650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206" name="训练框架"/>
          <p:cNvSpPr/>
          <p:nvPr/>
        </p:nvSpPr>
        <p:spPr>
          <a:xfrm>
            <a:off x="1416784" y="4876322"/>
            <a:ext cx="1859432" cy="6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275" dirty="0"/>
              <a:t>Training Framework</a:t>
            </a:r>
            <a:endParaRPr sz="1275" dirty="0"/>
          </a:p>
        </p:txBody>
      </p:sp>
      <p:sp>
        <p:nvSpPr>
          <p:cNvPr id="207" name="PaddlePaddle…"/>
          <p:cNvSpPr/>
          <p:nvPr/>
        </p:nvSpPr>
        <p:spPr>
          <a:xfrm>
            <a:off x="3922942" y="4876322"/>
            <a:ext cx="1859432" cy="6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/>
          <a:p>
            <a:pPr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275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PaddlePaddle</a:t>
            </a:r>
          </a:p>
          <a:p>
            <a:pPr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275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Serving</a:t>
            </a:r>
          </a:p>
        </p:txBody>
      </p:sp>
      <p:sp>
        <p:nvSpPr>
          <p:cNvPr id="208" name="PaddlePaddle…"/>
          <p:cNvSpPr/>
          <p:nvPr/>
        </p:nvSpPr>
        <p:spPr>
          <a:xfrm>
            <a:off x="6429099" y="4876322"/>
            <a:ext cx="1859432" cy="68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/>
          <a:p>
            <a:pPr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275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PaddlePaddle</a:t>
            </a:r>
          </a:p>
          <a:p>
            <a:pPr defTabSz="171450"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sz="1275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Mobile</a:t>
            </a:r>
          </a:p>
        </p:txBody>
      </p:sp>
      <p:sp>
        <p:nvSpPr>
          <p:cNvPr id="209" name="圆角矩形"/>
          <p:cNvSpPr/>
          <p:nvPr/>
        </p:nvSpPr>
        <p:spPr>
          <a:xfrm>
            <a:off x="8941800" y="2036515"/>
            <a:ext cx="2323269" cy="3696991"/>
          </a:xfrm>
          <a:prstGeom prst="roundRect">
            <a:avLst>
              <a:gd name="adj" fmla="val 1435"/>
            </a:avLst>
          </a:prstGeom>
          <a:solidFill>
            <a:srgbClr val="3D3A3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44748">
              <a:defRPr sz="4400">
                <a:solidFill>
                  <a:srgbClr val="FFFFFF"/>
                </a:solidFill>
              </a:defRPr>
            </a:pPr>
            <a:endParaRPr sz="1650">
              <a:solidFill>
                <a:srgbClr val="FFFFFF"/>
              </a:solidFill>
            </a:endParaRPr>
          </a:p>
        </p:txBody>
      </p:sp>
      <p:sp>
        <p:nvSpPr>
          <p:cNvPr id="210" name="模块及组件"/>
          <p:cNvSpPr/>
          <p:nvPr/>
        </p:nvSpPr>
        <p:spPr>
          <a:xfrm>
            <a:off x="8986203" y="2100491"/>
            <a:ext cx="2234463" cy="422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825500">
              <a:defRPr sz="4400">
                <a:solidFill>
                  <a:srgbClr val="EEBD54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650" dirty="0"/>
              <a:t>Modules</a:t>
            </a:r>
            <a:endParaRPr sz="1650" dirty="0"/>
          </a:p>
        </p:txBody>
      </p:sp>
      <p:sp>
        <p:nvSpPr>
          <p:cNvPr id="211" name="矩形"/>
          <p:cNvSpPr/>
          <p:nvPr/>
        </p:nvSpPr>
        <p:spPr>
          <a:xfrm>
            <a:off x="9189491" y="2584881"/>
            <a:ext cx="182788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Visual DL"/>
          <p:cNvSpPr/>
          <p:nvPr/>
        </p:nvSpPr>
        <p:spPr>
          <a:xfrm>
            <a:off x="9457708" y="2745592"/>
            <a:ext cx="1287471" cy="3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50" dirty="0"/>
              <a:t>Visual DL</a:t>
            </a:r>
          </a:p>
        </p:txBody>
      </p:sp>
      <p:sp>
        <p:nvSpPr>
          <p:cNvPr id="214" name="矩形"/>
          <p:cNvSpPr/>
          <p:nvPr/>
        </p:nvSpPr>
        <p:spPr>
          <a:xfrm>
            <a:off x="9189491" y="3730601"/>
            <a:ext cx="182788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PARL"/>
          <p:cNvSpPr/>
          <p:nvPr/>
        </p:nvSpPr>
        <p:spPr>
          <a:xfrm>
            <a:off x="9457708" y="3888515"/>
            <a:ext cx="1287471" cy="3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50" dirty="0"/>
              <a:t>PARL</a:t>
            </a:r>
          </a:p>
        </p:txBody>
      </p:sp>
      <p:sp>
        <p:nvSpPr>
          <p:cNvPr id="217" name="矩形"/>
          <p:cNvSpPr/>
          <p:nvPr/>
        </p:nvSpPr>
        <p:spPr>
          <a:xfrm>
            <a:off x="9189491" y="4876322"/>
            <a:ext cx="1827887" cy="685458"/>
          </a:xfrm>
          <a:prstGeom prst="roundRect">
            <a:avLst>
              <a:gd name="adj" fmla="val 0"/>
            </a:avLst>
          </a:prstGeom>
          <a:solidFill>
            <a:srgbClr val="16141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309563"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EDL"/>
          <p:cNvSpPr/>
          <p:nvPr/>
        </p:nvSpPr>
        <p:spPr>
          <a:xfrm>
            <a:off x="9442017" y="5034236"/>
            <a:ext cx="1287471" cy="3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79" tIns="18279" rIns="18279" bIns="18279" anchor="ctr"/>
          <a:lstStyle>
            <a:lvl1pPr defTabSz="457200">
              <a:defRPr sz="4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sz="1650" dirty="0"/>
              <a:t>EDL</a:t>
            </a:r>
          </a:p>
        </p:txBody>
      </p:sp>
      <p:sp>
        <p:nvSpPr>
          <p:cNvPr id="220" name="PaddlePaddle Suite"/>
          <p:cNvSpPr txBox="1"/>
          <p:nvPr/>
        </p:nvSpPr>
        <p:spPr>
          <a:xfrm>
            <a:off x="155248" y="755948"/>
            <a:ext cx="8151314" cy="49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18" tIns="6018" rIns="6018" bIns="6018">
            <a:spAutoFit/>
          </a:bodyPr>
          <a:lstStyle/>
          <a:p>
            <a:pPr lvl="1" defTabSz="213404">
              <a:defRPr sz="8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Baidu </a:t>
            </a:r>
            <a:r>
              <a:rPr lang="en-US" sz="3150" b="1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AutoDL</a:t>
            </a:r>
            <a:r>
              <a:rPr lang="en-US"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 as a part of </a:t>
            </a:r>
            <a:r>
              <a:rPr sz="3150" b="1" dirty="0" err="1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PaddlePaddle</a:t>
            </a:r>
            <a:r>
              <a:rPr sz="315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 Suite</a:t>
            </a:r>
          </a:p>
        </p:txBody>
      </p:sp>
    </p:spTree>
    <p:extLst>
      <p:ext uri="{BB962C8B-B14F-4D97-AF65-F5344CB8AC3E}">
        <p14:creationId xmlns:p14="http://schemas.microsoft.com/office/powerpoint/2010/main" val="10814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技术领先的核心框架 - 超大规模并行深度学习"/>
          <p:cNvSpPr txBox="1"/>
          <p:nvPr/>
        </p:nvSpPr>
        <p:spPr>
          <a:xfrm>
            <a:off x="1837729" y="760414"/>
            <a:ext cx="8324485" cy="47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18" tIns="6018" rIns="6018" bIns="6018">
            <a:spAutoFit/>
          </a:bodyPr>
          <a:lstStyle/>
          <a:p>
            <a:pPr lvl="1" defTabSz="213404">
              <a:defRPr sz="6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3000" b="1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Some Industry Applications of-course IN CHINA</a:t>
            </a:r>
            <a:endParaRPr sz="3000" b="1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03DC9F4C-52EB-6943-99FF-A70CFFF01BE2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0" cy="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125">
                <a:solidFill>
                  <a:srgbClr val="FFFFFF"/>
                </a:solidFill>
              </a:rPr>
              <a:t>百度产品应用实例</a:t>
            </a:r>
            <a:endParaRPr kumimoji="1" lang="zh-CN" altLang="en-US" sz="1125" dirty="0">
              <a:solidFill>
                <a:srgbClr val="FFFFFF"/>
              </a:solidFill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DD4891AC-B828-8442-BB1C-2250729B90FC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0" cy="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125">
                <a:solidFill>
                  <a:srgbClr val="FFFFFF"/>
                </a:solidFill>
              </a:rPr>
              <a:t>百度产品应用实例</a:t>
            </a:r>
            <a:endParaRPr kumimoji="1" lang="zh-CN" altLang="en-US" sz="1125" dirty="0">
              <a:solidFill>
                <a:srgbClr val="FFFFFF"/>
              </a:solidFill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72C33618-825E-044E-80EF-6E19F320F564}"/>
              </a:ext>
            </a:extLst>
          </p:cNvPr>
          <p:cNvSpPr txBox="1">
            <a:spLocks/>
          </p:cNvSpPr>
          <p:nvPr/>
        </p:nvSpPr>
        <p:spPr>
          <a:xfrm>
            <a:off x="1427530" y="582157"/>
            <a:ext cx="1891682" cy="21848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1125" spc="7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037F120-9687-C646-8B48-46AF0B755663}"/>
              </a:ext>
            </a:extLst>
          </p:cNvPr>
          <p:cNvSpPr txBox="1"/>
          <p:nvPr/>
        </p:nvSpPr>
        <p:spPr>
          <a:xfrm>
            <a:off x="4138180" y="1499322"/>
            <a:ext cx="184731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675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765E3A8-15C5-EF42-8C3F-00EBB030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15" y="1659254"/>
            <a:ext cx="3788089" cy="32684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7C2354-3F50-DE4F-9313-1A6C746E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713795"/>
            <a:ext cx="3499879" cy="323549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B32ADE4-3D9A-3944-8F1A-601339E7B413}"/>
              </a:ext>
            </a:extLst>
          </p:cNvPr>
          <p:cNvSpPr/>
          <p:nvPr/>
        </p:nvSpPr>
        <p:spPr>
          <a:xfrm>
            <a:off x="3688141" y="2152887"/>
            <a:ext cx="1649467" cy="146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Long Video Summarization</a:t>
            </a: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sz="1275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Content-aware Image Extraction and Reorganization</a:t>
            </a:r>
            <a:endParaRPr lang="zh-CN" altLang="en-US" sz="1275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1139F2-B05E-1842-8363-238957F48511}"/>
              </a:ext>
            </a:extLst>
          </p:cNvPr>
          <p:cNvSpPr/>
          <p:nvPr/>
        </p:nvSpPr>
        <p:spPr>
          <a:xfrm>
            <a:off x="3840605" y="4120792"/>
            <a:ext cx="1640658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Precision:80%+</a:t>
            </a: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sz="1275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73864C0-4954-3F49-9902-71EBB12D5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0" r="21684" b="761"/>
          <a:stretch/>
        </p:blipFill>
        <p:spPr>
          <a:xfrm>
            <a:off x="1837729" y="1759764"/>
            <a:ext cx="1849072" cy="316797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4835838-0DAB-B541-A15F-43AE22C32AA3}"/>
              </a:ext>
            </a:extLst>
          </p:cNvPr>
          <p:cNvSpPr/>
          <p:nvPr/>
        </p:nvSpPr>
        <p:spPr>
          <a:xfrm>
            <a:off x="8171083" y="2016095"/>
            <a:ext cx="2230217" cy="1217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Biometrics-Identity Co-verification</a:t>
            </a: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sz="1200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00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Recognizing faces with their IDs using mobile phones</a:t>
            </a:r>
            <a:endParaRPr lang="zh-CN" altLang="en-US" sz="1200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E40223-3F90-5F48-BD3F-42006F3B0559}"/>
              </a:ext>
            </a:extLst>
          </p:cNvPr>
          <p:cNvSpPr/>
          <p:nvPr/>
        </p:nvSpPr>
        <p:spPr>
          <a:xfrm>
            <a:off x="8305016" y="3696990"/>
            <a:ext cx="1814672" cy="125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Precision:99%+</a:t>
            </a: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sz="1275" dirty="0">
              <a:solidFill>
                <a:srgbClr val="FFFFFF"/>
              </a:solidFill>
              <a:latin typeface="PingFang SC Regular"/>
              <a:ea typeface="PingFang SC Regular"/>
              <a:cs typeface="PingFang SC Regular"/>
            </a:endParaRPr>
          </a:p>
          <a:p>
            <a:pPr defTabSz="171450">
              <a:lnSpc>
                <a:spcPct val="120000"/>
              </a:lnSpc>
              <a:defRPr sz="34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275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Reducing the cost of insurance for customer verification </a:t>
            </a: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59A7C400-15B5-6747-9551-3D697D1E73A0}"/>
              </a:ext>
            </a:extLst>
          </p:cNvPr>
          <p:cNvSpPr txBox="1">
            <a:spLocks/>
          </p:cNvSpPr>
          <p:nvPr/>
        </p:nvSpPr>
        <p:spPr>
          <a:xfrm>
            <a:off x="1427530" y="582157"/>
            <a:ext cx="1891682" cy="21848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1125" spc="7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98A2AAC-5598-E446-AD64-EBFC1CCC5F68}"/>
              </a:ext>
            </a:extLst>
          </p:cNvPr>
          <p:cNvSpPr/>
          <p:nvPr/>
        </p:nvSpPr>
        <p:spPr>
          <a:xfrm>
            <a:off x="3777905" y="1734483"/>
            <a:ext cx="1320209" cy="3626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71450">
              <a:lnSpc>
                <a:spcPts val="2288"/>
              </a:lnSpc>
              <a:defRPr sz="1800"/>
            </a:pPr>
            <a:r>
              <a:rPr lang="en-US" altLang="zh-CN" sz="1313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Example 1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8F8788E-D2A6-7A43-9384-EA5F1E963DA1}"/>
              </a:ext>
            </a:extLst>
          </p:cNvPr>
          <p:cNvSpPr/>
          <p:nvPr/>
        </p:nvSpPr>
        <p:spPr>
          <a:xfrm>
            <a:off x="4035385" y="3715899"/>
            <a:ext cx="1014243" cy="2943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5725">
              <a:defRPr/>
            </a:pPr>
            <a:r>
              <a:rPr lang="en-US" altLang="zh-CN" sz="1313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Result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6C4CD46-E1FA-D44B-8C61-BD41A601EA67}"/>
              </a:ext>
            </a:extLst>
          </p:cNvPr>
          <p:cNvSpPr/>
          <p:nvPr/>
        </p:nvSpPr>
        <p:spPr>
          <a:xfrm>
            <a:off x="8507295" y="1638817"/>
            <a:ext cx="1005403" cy="36260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171450">
              <a:lnSpc>
                <a:spcPts val="2288"/>
              </a:lnSpc>
              <a:defRPr sz="1800"/>
            </a:pPr>
            <a:r>
              <a:rPr lang="en-US" altLang="zh-CN" sz="1313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Example 2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5685511-02A1-9641-9918-6156F7081AC8}"/>
              </a:ext>
            </a:extLst>
          </p:cNvPr>
          <p:cNvSpPr/>
          <p:nvPr/>
        </p:nvSpPr>
        <p:spPr>
          <a:xfrm>
            <a:off x="8710073" y="3436825"/>
            <a:ext cx="670376" cy="29437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85725">
              <a:defRPr/>
            </a:pPr>
            <a:r>
              <a:rPr lang="en-US" altLang="zh-CN" sz="1313" dirty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</a:rPr>
              <a:t>Result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40425C7-7161-5840-A2D3-896919BD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13" y="1649828"/>
            <a:ext cx="1792349" cy="3203029"/>
          </a:xfrm>
          <a:prstGeom prst="rect">
            <a:avLst/>
          </a:prstGeom>
        </p:spPr>
      </p:pic>
      <p:cxnSp>
        <p:nvCxnSpPr>
          <p:cNvPr id="43" name="直线连接符 5">
            <a:extLst>
              <a:ext uri="{FF2B5EF4-FFF2-40B4-BE49-F238E27FC236}">
                <a16:creationId xmlns:a16="http://schemas.microsoft.com/office/drawing/2014/main" id="{1B694F5A-F2AA-774F-A8A5-E3495B9581C0}"/>
              </a:ext>
            </a:extLst>
          </p:cNvPr>
          <p:cNvCxnSpPr>
            <a:cxnSpLocks/>
          </p:cNvCxnSpPr>
          <p:nvPr/>
        </p:nvCxnSpPr>
        <p:spPr>
          <a:xfrm>
            <a:off x="3828360" y="3669908"/>
            <a:ext cx="11871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30">
            <a:extLst>
              <a:ext uri="{FF2B5EF4-FFF2-40B4-BE49-F238E27FC236}">
                <a16:creationId xmlns:a16="http://schemas.microsoft.com/office/drawing/2014/main" id="{7329777E-FE6B-534A-9614-BCCD4CC19004}"/>
              </a:ext>
            </a:extLst>
          </p:cNvPr>
          <p:cNvCxnSpPr>
            <a:cxnSpLocks/>
          </p:cNvCxnSpPr>
          <p:nvPr/>
        </p:nvCxnSpPr>
        <p:spPr>
          <a:xfrm>
            <a:off x="8369976" y="3336220"/>
            <a:ext cx="1293551" cy="2068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7604</TotalTime>
  <Words>1824</Words>
  <Application>Microsoft Macintosh PowerPoint</Application>
  <PresentationFormat>Widescreen</PresentationFormat>
  <Paragraphs>312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9" baseType="lpstr">
      <vt:lpstr>Arial Unicode MS</vt:lpstr>
      <vt:lpstr>等线</vt:lpstr>
      <vt:lpstr>等线 Light</vt:lpstr>
      <vt:lpstr>微软雅黑</vt:lpstr>
      <vt:lpstr>微软雅黑</vt:lpstr>
      <vt:lpstr>PingFang SC Regular</vt:lpstr>
      <vt:lpstr>PingFang SC Semibold</vt:lpstr>
      <vt:lpstr>宋体</vt:lpstr>
      <vt:lpstr>Songti TC</vt:lpstr>
      <vt:lpstr>Songti TC Light</vt:lpstr>
      <vt:lpstr>Arial</vt:lpstr>
      <vt:lpstr>Beirut</vt:lpstr>
      <vt:lpstr>Calibri</vt:lpstr>
      <vt:lpstr>Calibri Light</vt:lpstr>
      <vt:lpstr>Helvetica Neue</vt:lpstr>
      <vt:lpstr>Helvetica Neue Light</vt:lpstr>
      <vt:lpstr>Helvetica Neue Medium</vt:lpstr>
      <vt:lpstr>Times</vt:lpstr>
      <vt:lpstr>Times New Roman</vt:lpstr>
      <vt:lpstr>Wingdings</vt:lpstr>
      <vt:lpstr>Custom Design</vt:lpstr>
      <vt:lpstr>Office Theme</vt:lpstr>
      <vt:lpstr>PowerPoint Presentation</vt:lpstr>
      <vt:lpstr>About the Talk</vt:lpstr>
      <vt:lpstr>About Baidu Big Data Lab</vt:lpstr>
      <vt:lpstr>About the Speaker</vt:lpstr>
      <vt:lpstr>PowerPoint Presentation</vt:lpstr>
      <vt:lpstr>Evolution of the Deep Learning Framework</vt:lpstr>
      <vt:lpstr>PowerPoint Presentation</vt:lpstr>
      <vt:lpstr>PowerPoint Presentation</vt:lpstr>
      <vt:lpstr>PowerPoint Presentation</vt:lpstr>
      <vt:lpstr>PowerPoint Presentation</vt:lpstr>
      <vt:lpstr>About Baidu AutoDL</vt:lpstr>
      <vt:lpstr>PowerPoint Presentation</vt:lpstr>
      <vt:lpstr>PowerPoint Presentation</vt:lpstr>
      <vt:lpstr>PowerPoint Presentation</vt:lpstr>
      <vt:lpstr>AutoDL Transfer – Pay Attentions to Features, Transfer via Attentive Knowledge Distillation</vt:lpstr>
      <vt:lpstr>AutoDL Transfer – Pay Attentions to Features, Transfer via Attentive Knowledge Distillation</vt:lpstr>
      <vt:lpstr>AutoDL Transfer – Make Deep Transfer Learning Never Hurt</vt:lpstr>
      <vt:lpstr>AutoDL Transfer – Make Deep Transfer Learning Never Hurt (DTNH)</vt:lpstr>
      <vt:lpstr>AutoDL Federation: Federated Learning with Vertical  “View Separation”</vt:lpstr>
      <vt:lpstr>AutoDL Federation with SecureGBM  Our methods - Distributed Gradient Boosting Decision Trees (GBDT) - Semi-Homomorphic Encryption (SHE) - Multi-Party Computation (MPC) - GPU + Statistical Acceleration</vt:lpstr>
      <vt:lpstr>AutoDL  Federation with SecureGBM</vt:lpstr>
      <vt:lpstr>PowerPoint Presentation</vt:lpstr>
      <vt:lpstr>PowerPoint Presentation</vt:lpstr>
      <vt:lpstr>AutoDL Edge Training: Efficient Federated Deep Learning over Mobile Devices with SmartPC (Smart Pace Control)</vt:lpstr>
      <vt:lpstr>PowerPoint Presentation</vt:lpstr>
      <vt:lpstr>Broader Impacts and Intellectual Merits</vt:lpstr>
      <vt:lpstr>Who is Adam… Has he come?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Yingzhen Yang</dc:creator>
  <cp:lastModifiedBy>Microsoft Office User</cp:lastModifiedBy>
  <cp:revision>166</cp:revision>
  <dcterms:created xsi:type="dcterms:W3CDTF">2019-06-19T07:22:07Z</dcterms:created>
  <dcterms:modified xsi:type="dcterms:W3CDTF">2019-11-10T05:44:12Z</dcterms:modified>
</cp:coreProperties>
</file>